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3"/>
  </p:notesMasterIdLst>
  <p:handoutMasterIdLst>
    <p:handoutMasterId r:id="rId14"/>
  </p:handoutMasterIdLst>
  <p:sldIdLst>
    <p:sldId id="468" r:id="rId2"/>
    <p:sldId id="503" r:id="rId3"/>
    <p:sldId id="499" r:id="rId4"/>
    <p:sldId id="504" r:id="rId5"/>
    <p:sldId id="502" r:id="rId6"/>
    <p:sldId id="508" r:id="rId7"/>
    <p:sldId id="510" r:id="rId8"/>
    <p:sldId id="512" r:id="rId9"/>
    <p:sldId id="514" r:id="rId10"/>
    <p:sldId id="505"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6369"/>
  </p:normalViewPr>
  <p:slideViewPr>
    <p:cSldViewPr snapToGrid="0">
      <p:cViewPr varScale="1">
        <p:scale>
          <a:sx n="62" d="100"/>
          <a:sy n="62" d="100"/>
        </p:scale>
        <p:origin x="1056"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26/10/2024</a:t>
            </a:fld>
            <a:endParaRPr lang="es-CO"/>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4.png>
</file>

<file path=ppt/media/image5.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26/10/2024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s-ES"/>
              <a:t>Haga clic para modificar el estilo de título del patrón</a:t>
            </a:r>
            <a:endParaRPr lang="en-US" dirty="0"/>
          </a:p>
        </p:txBody>
      </p:sp>
      <p:sp>
        <p:nvSpPr>
          <p:cNvPr id="3" name="Subtitle 2"/>
          <p:cNvSpPr>
            <a:spLocks noGrp="1"/>
          </p:cNvSpPr>
          <p:nvPr>
            <p:ph type="subTitle" idx="1" hasCustomPrompt="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BD986248-06F7-A441-A47A-264EBD310E11}" type="datetimeFigureOut">
              <a:rPr lang="es-CO" smtClean="0"/>
              <a:t>26/10/2024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hasCustomPrompt="1"/>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986248-06F7-A441-A47A-264EBD310E11}" type="datetimeFigureOut">
              <a:rPr lang="es-CO" smtClean="0"/>
              <a:t>26/10/2024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hasCustomPrompt="1"/>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986248-06F7-A441-A47A-264EBD310E11}" type="datetimeFigureOut">
              <a:rPr lang="es-CO" smtClean="0"/>
              <a:t>26/10/2024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s-ES"/>
              <a:t>Haga clic para modificar el estilo de título del patrón</a:t>
            </a:r>
            <a:endParaRPr lang="en-US" dirty="0"/>
          </a:p>
        </p:txBody>
      </p:sp>
      <p:sp>
        <p:nvSpPr>
          <p:cNvPr id="12" name="Text Placeholder 3"/>
          <p:cNvSpPr>
            <a:spLocks noGrp="1"/>
          </p:cNvSpPr>
          <p:nvPr>
            <p:ph type="body" sz="half" idx="13" hasCustomPrompt="1"/>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hasCustomPrompt="1"/>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986248-06F7-A441-A47A-264EBD310E11}" type="datetimeFigureOut">
              <a:rPr lang="es-CO" smtClean="0"/>
              <a:t>26/10/2024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63E15DF6-230E-2E43-B847-68755106EC6D}" type="slidenum">
              <a:rPr lang="es-CO" smtClean="0"/>
              <a:t>‹Nº›</a:t>
            </a:fld>
            <a:endParaRPr lang="es-CO"/>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hasCustomPrompt="1"/>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986248-06F7-A441-A47A-264EBD310E11}" type="datetimeFigureOut">
              <a:rPr lang="es-CO" smtClean="0"/>
              <a:t>26/10/2024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s-ES"/>
              <a:t>Haga clic para modificar el estilo de título del patrón</a:t>
            </a:r>
            <a:endParaRPr lang="en-US" dirty="0"/>
          </a:p>
        </p:txBody>
      </p:sp>
      <p:sp>
        <p:nvSpPr>
          <p:cNvPr id="7" name="Text Placeholder 2"/>
          <p:cNvSpPr>
            <a:spLocks noGrp="1"/>
          </p:cNvSpPr>
          <p:nvPr>
            <p:ph type="body" idx="1" hasCustomPrompt="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hasCustomPrompt="1"/>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hasCustomPrompt="1"/>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hasCustomPrompt="1"/>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hasCustomPrompt="1"/>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hasCustomPrompt="1"/>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BD986248-06F7-A441-A47A-264EBD310E11}" type="datetimeFigureOut">
              <a:rPr lang="es-CO" smtClean="0"/>
              <a:t>26/10/2024</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s-ES"/>
              <a:t>Haga clic para modificar el estilo de título del patrón</a:t>
            </a:r>
            <a:endParaRPr lang="en-US" dirty="0"/>
          </a:p>
        </p:txBody>
      </p:sp>
      <p:sp>
        <p:nvSpPr>
          <p:cNvPr id="19" name="Text Placeholder 2"/>
          <p:cNvSpPr>
            <a:spLocks noGrp="1"/>
          </p:cNvSpPr>
          <p:nvPr>
            <p:ph type="body" idx="1" hasCustomPrompt="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hasCustomPrompt="1"/>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hasCustomPrompt="1"/>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hasCustomPrompt="1"/>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hasCustomPrompt="1"/>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hasCustomPrompt="1"/>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BD986248-06F7-A441-A47A-264EBD310E11}" type="datetimeFigureOut">
              <a:rPr lang="es-CO" smtClean="0"/>
              <a:t>26/10/2024</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hasCustomPrompt="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D986248-06F7-A441-A47A-264EBD310E11}" type="datetimeFigureOut">
              <a:rPr lang="es-CO" smtClean="0"/>
              <a:t>26/10/2024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hasCustomPrompt="1"/>
          </p:nvPr>
        </p:nvSpPr>
        <p:spPr>
          <a:xfrm>
            <a:off x="913794" y="609599"/>
            <a:ext cx="7658705" cy="51816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D986248-06F7-A441-A47A-264EBD310E11}" type="datetimeFigureOut">
              <a:rPr lang="es-CO" smtClean="0"/>
              <a:t>26/10/2024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p:cNvPicPr>
            <a:picLocks noChangeAspect="1"/>
          </p:cNvPicPr>
          <p:nvPr userDrawn="1"/>
        </p:nvPicPr>
        <p:blipFill>
          <a:blip r:embed="rId2"/>
          <a:stretch>
            <a:fillRect/>
          </a:stretch>
        </p:blipFill>
        <p:spPr>
          <a:xfrm>
            <a:off x="0" y="0"/>
            <a:ext cx="12192000" cy="685800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p:cNvPicPr>
            <a:picLocks noChangeAspect="1"/>
          </p:cNvPicPr>
          <p:nvPr userDrawn="1"/>
        </p:nvPicPr>
        <p:blipFill>
          <a:blip r:embed="rId2"/>
          <a:stretch>
            <a:fillRect/>
          </a:stretch>
        </p:blipFill>
        <p:spPr>
          <a:xfrm>
            <a:off x="11027833" y="317431"/>
            <a:ext cx="811391" cy="790587"/>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hasCustomPrompt="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D986248-06F7-A441-A47A-264EBD310E11}" type="datetimeFigureOut">
              <a:rPr lang="es-CO" smtClean="0"/>
              <a:t>26/10/2024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fecha 2"/>
          <p:cNvSpPr>
            <a:spLocks noGrp="1"/>
          </p:cNvSpPr>
          <p:nvPr>
            <p:ph type="dt" sz="half" idx="10"/>
          </p:nvPr>
        </p:nvSpPr>
        <p:spPr/>
        <p:txBody>
          <a:bodyPr/>
          <a:lstStyle/>
          <a:p>
            <a:fld id="{BD986248-06F7-A441-A47A-264EBD310E11}" type="datetimeFigureOut">
              <a:rPr lang="es-CO" smtClean="0"/>
              <a:t>26/10/2024</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p:cNvPicPr>
            <a:picLocks noChangeAspect="1"/>
          </p:cNvPicPr>
          <p:nvPr userDrawn="1"/>
        </p:nvPicPr>
        <p:blipFill>
          <a:blip r:embed="rId2"/>
          <a:stretch>
            <a:fillRect/>
          </a:stretch>
        </p:blipFill>
        <p:spPr>
          <a:xfrm>
            <a:off x="0" y="0"/>
            <a:ext cx="12192000" cy="6858000"/>
          </a:xfrm>
          <a:prstGeom prst="rect">
            <a:avLst/>
          </a:prstGeom>
        </p:spPr>
      </p:pic>
      <p:pic>
        <p:nvPicPr>
          <p:cNvPr id="4" name="Imagen 3"/>
          <p:cNvPicPr>
            <a:picLocks noChangeAspect="1"/>
          </p:cNvPicPr>
          <p:nvPr userDrawn="1"/>
        </p:nvPicPr>
        <p:blipFill>
          <a:blip r:embed="rId3"/>
          <a:stretch>
            <a:fillRect/>
          </a:stretch>
        </p:blipFill>
        <p:spPr>
          <a:xfrm>
            <a:off x="11054859" y="303050"/>
            <a:ext cx="855785" cy="833982"/>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s-ES"/>
              <a:t>Haga clic para modificar el estilo de título del patrón</a:t>
            </a:r>
            <a:endParaRPr lang="en-US" dirty="0"/>
          </a:p>
        </p:txBody>
      </p:sp>
      <p:sp>
        <p:nvSpPr>
          <p:cNvPr id="3" name="Text Placeholder 2"/>
          <p:cNvSpPr>
            <a:spLocks noGrp="1"/>
          </p:cNvSpPr>
          <p:nvPr>
            <p:ph type="body" idx="1" hasCustomPrompt="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BD986248-06F7-A441-A47A-264EBD310E11}" type="datetimeFigureOut">
              <a:rPr lang="es-CO" smtClean="0"/>
              <a:t>26/10/2024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s-ES"/>
              <a:t>Haga clic para modificar el estilo de título del patrón</a:t>
            </a:r>
            <a:endParaRPr lang="en-US" dirty="0"/>
          </a:p>
        </p:txBody>
      </p:sp>
      <p:sp>
        <p:nvSpPr>
          <p:cNvPr id="3" name="Content Placeholder 2"/>
          <p:cNvSpPr>
            <a:spLocks noGrp="1"/>
          </p:cNvSpPr>
          <p:nvPr>
            <p:ph sz="half" idx="1" hasCustomPrompt="1"/>
          </p:nvPr>
        </p:nvSpPr>
        <p:spPr>
          <a:xfrm>
            <a:off x="913795" y="2088319"/>
            <a:ext cx="5106004" cy="370288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hasCustomPrompt="1"/>
          </p:nvPr>
        </p:nvSpPr>
        <p:spPr>
          <a:xfrm>
            <a:off x="6173403" y="2088319"/>
            <a:ext cx="5094154" cy="370288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BD986248-06F7-A441-A47A-264EBD310E11}" type="datetimeFigureOut">
              <a:rPr lang="es-CO" smtClean="0"/>
              <a:t>26/10/2024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hasCustomPrompt="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hasCustomPrompt="1"/>
          </p:nvPr>
        </p:nvSpPr>
        <p:spPr>
          <a:xfrm>
            <a:off x="913795" y="2912232"/>
            <a:ext cx="5107208" cy="287896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hasCustomPrompt="1"/>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hasCustomPrompt="1"/>
          </p:nvPr>
        </p:nvSpPr>
        <p:spPr>
          <a:xfrm>
            <a:off x="6172200" y="2912232"/>
            <a:ext cx="5095357" cy="287896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BD986248-06F7-A441-A47A-264EBD310E11}" type="datetimeFigureOut">
              <a:rPr lang="es-CO" smtClean="0"/>
              <a:t>26/10/2024</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BD986248-06F7-A441-A47A-264EBD310E11}" type="datetimeFigureOut">
              <a:rPr lang="es-CO" smtClean="0"/>
              <a:t>26/10/2024</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986248-06F7-A441-A47A-264EBD310E11}" type="datetimeFigureOut">
              <a:rPr lang="es-CO" smtClean="0"/>
              <a:t>26/10/2024</a:t>
            </a:fld>
            <a:endParaRPr lang="es-CO"/>
          </a:p>
        </p:txBody>
      </p:sp>
      <p:sp>
        <p:nvSpPr>
          <p:cNvPr id="3" name="Footer Placeholder 2"/>
          <p:cNvSpPr>
            <a:spLocks noGrp="1"/>
          </p:cNvSpPr>
          <p:nvPr>
            <p:ph type="ftr" sz="quarter" idx="11"/>
          </p:nvPr>
        </p:nvSpPr>
        <p:spPr/>
        <p:txBody>
          <a:bodyPr/>
          <a:lstStyle/>
          <a:p>
            <a:endParaRPr lang="es-CO"/>
          </a:p>
        </p:txBody>
      </p:sp>
      <p:sp>
        <p:nvSpPr>
          <p:cNvPr id="4" name="Slide Number Placeholder 3"/>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s-ES"/>
              <a:t>Haga clic para modificar el estilo de título del patrón</a:t>
            </a:r>
            <a:endParaRPr lang="en-US" dirty="0"/>
          </a:p>
        </p:txBody>
      </p:sp>
      <p:sp>
        <p:nvSpPr>
          <p:cNvPr id="3" name="Content Placeholder 2"/>
          <p:cNvSpPr>
            <a:spLocks noGrp="1"/>
          </p:cNvSpPr>
          <p:nvPr>
            <p:ph idx="1" hasCustomPrompt="1"/>
          </p:nvPr>
        </p:nvSpPr>
        <p:spPr>
          <a:xfrm>
            <a:off x="5078064" y="609600"/>
            <a:ext cx="6189492" cy="5181600"/>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hasCustomPrompt="1"/>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986248-06F7-A441-A47A-264EBD310E11}" type="datetimeFigureOut">
              <a:rPr lang="es-CO" smtClean="0"/>
              <a:t>26/10/2024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hasCustomPrompt="1"/>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986248-06F7-A441-A47A-264EBD310E11}" type="datetimeFigureOut">
              <a:rPr lang="es-CO" smtClean="0"/>
              <a:t>26/10/2024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63E15DF6-230E-2E43-B847-68755106EC6D}" type="slidenum">
              <a:rPr lang="es-CO" smtClean="0"/>
              <a:t>‹Nº›</a:t>
            </a:fld>
            <a:endParaRPr lang="es-C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D986248-06F7-A441-A47A-264EBD310E11}" type="datetimeFigureOut">
              <a:rPr lang="es-CO" smtClean="0"/>
              <a:t>26/10/2024</a:t>
            </a:fld>
            <a:endParaRPr lang="es-CO"/>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s-CO"/>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3E15DF6-230E-2E43-B847-68755106EC6D}" type="slidenum">
              <a:rPr lang="es-CO" smtClean="0"/>
              <a:t>‹Nº›</a:t>
            </a:fld>
            <a:endParaRPr lang="es-CO"/>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0.xml"/><Relationship Id="rId1" Type="http://schemas.openxmlformats.org/officeDocument/2006/relationships/themeOverride" Target="../theme/themeOverride3.xml"/><Relationship Id="rId5" Type="http://schemas.openxmlformats.org/officeDocument/2006/relationships/image" Target="../media/image7.png"/><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hemeOverride" Target="../theme/themeOverride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19.xml"/><Relationship Id="rId1" Type="http://schemas.openxmlformats.org/officeDocument/2006/relationships/themeOverride" Target="../theme/themeOverride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923330"/>
          </a:xfrm>
          <a:prstGeom prst="rect">
            <a:avLst/>
          </a:prstGeom>
          <a:noFill/>
        </p:spPr>
        <p:txBody>
          <a:bodyPr wrap="square" rtlCol="0">
            <a:spAutoFit/>
          </a:bodyPr>
          <a:lstStyle/>
          <a:p>
            <a:r>
              <a:rPr lang="es-ES" sz="5400" b="1" dirty="0">
                <a:solidFill>
                  <a:schemeClr val="tx1">
                    <a:lumMod val="75000"/>
                    <a:lumOff val="25000"/>
                  </a:schemeClr>
                </a:solidFill>
                <a:latin typeface="Work Sans" pitchFamily="2" charset="77"/>
              </a:rPr>
              <a:t>SIREE</a:t>
            </a:r>
            <a:endParaRPr lang="es-ES" sz="4000" b="1" dirty="0">
              <a:solidFill>
                <a:schemeClr val="tx1">
                  <a:lumMod val="75000"/>
                  <a:lumOff val="25000"/>
                </a:schemeClr>
              </a:solidFill>
              <a:latin typeface="Work Sans" pitchFamily="2" charset="77"/>
            </a:endParaRPr>
          </a:p>
        </p:txBody>
      </p:sp>
      <p:pic>
        <p:nvPicPr>
          <p:cNvPr id="4" name="Imagen 3" descr="Diagrama&#10;&#10;Descripción generada automáticamente con confianza media"/>
          <p:cNvPicPr>
            <a:picLocks noChangeAspect="1"/>
          </p:cNvPicPr>
          <p:nvPr/>
        </p:nvPicPr>
        <p:blipFill>
          <a:blip r:embed="rId3"/>
          <a:stretch>
            <a:fillRect/>
          </a:stretch>
        </p:blipFill>
        <p:spPr>
          <a:xfrm>
            <a:off x="6096000" y="1282197"/>
            <a:ext cx="3524813" cy="3462610"/>
          </a:xfrm>
          <a:prstGeom prst="rect">
            <a:avLst/>
          </a:prstGeom>
          <a:ln w="127000" cap="sq">
            <a:solidFill>
              <a:srgbClr val="000000"/>
            </a:solidFill>
            <a:miter lim="800000"/>
            <a:headEnd/>
            <a:tailEnd/>
          </a:ln>
          <a:effectLst>
            <a:outerShdw blurRad="57150" dist="50800" dir="2700000" algn="tl" rotWithShape="0">
              <a:srgbClr val="000000">
                <a:alpha val="4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73966" y="16382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p:cNvSpPr txBox="1"/>
          <p:nvPr/>
        </p:nvSpPr>
        <p:spPr>
          <a:xfrm>
            <a:off x="1366063" y="1881018"/>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ES" sz="1400" dirty="0">
                <a:solidFill>
                  <a:schemeClr val="bg1"/>
                </a:solidFill>
                <a:latin typeface="Work Sans Light" pitchFamily="2" charset="77"/>
              </a:rPr>
              <a:t>Plan de Proyecto</a:t>
            </a:r>
          </a:p>
          <a:p>
            <a:pPr marL="171450" indent="-171450">
              <a:buFont typeface="Arial" panose="020B0604020202020204" pitchFamily="34" charset="0"/>
              <a:buChar char="•"/>
            </a:pPr>
            <a:r>
              <a:rPr lang="es-ES" sz="1400" dirty="0">
                <a:solidFill>
                  <a:schemeClr val="bg1"/>
                </a:solidFill>
                <a:latin typeface="Work Sans Light" pitchFamily="2" charset="77"/>
              </a:rPr>
              <a:t>Levantamiento de Información</a:t>
            </a:r>
          </a:p>
          <a:p>
            <a:pPr marL="171450" indent="-171450">
              <a:buFont typeface="Arial" panose="020B0604020202020204" pitchFamily="34" charset="0"/>
              <a:buChar char="•"/>
            </a:pPr>
            <a:r>
              <a:rPr lang="es-ES" sz="1400" dirty="0">
                <a:solidFill>
                  <a:schemeClr val="bg1"/>
                </a:solidFill>
                <a:latin typeface="Work Sans Light" pitchFamily="2" charset="77"/>
              </a:rPr>
              <a:t>Diagrama de Procesos</a:t>
            </a:r>
          </a:p>
          <a:p>
            <a:pPr marL="171450" indent="-171450">
              <a:buFont typeface="Arial" panose="020B0604020202020204" pitchFamily="34" charset="0"/>
              <a:buChar char="•"/>
            </a:pPr>
            <a:r>
              <a:rPr lang="es-ES" sz="1400" dirty="0">
                <a:solidFill>
                  <a:schemeClr val="bg1"/>
                </a:solidFill>
                <a:latin typeface="Work Sans Light" pitchFamily="2" charset="77"/>
              </a:rPr>
              <a:t>IEEE-830 o Historias de Usuario</a:t>
            </a:r>
          </a:p>
          <a:p>
            <a:pPr marL="171450" indent="-171450">
              <a:buFont typeface="Arial" panose="020B0604020202020204" pitchFamily="34" charset="0"/>
              <a:buChar char="•"/>
            </a:pPr>
            <a:r>
              <a:rPr lang="es-ES" sz="1400" dirty="0">
                <a:solidFill>
                  <a:schemeClr val="bg1"/>
                </a:solidFill>
                <a:latin typeface="Work Sans Light" pitchFamily="2" charset="77"/>
              </a:rPr>
              <a:t>Diagrama Casos de Uso</a:t>
            </a:r>
          </a:p>
          <a:p>
            <a:pPr marL="171450" indent="-171450">
              <a:buFont typeface="Arial" panose="020B0604020202020204" pitchFamily="34" charset="0"/>
              <a:buChar char="•"/>
            </a:pPr>
            <a:r>
              <a:rPr lang="es-ES" sz="1400" dirty="0">
                <a:solidFill>
                  <a:schemeClr val="bg1"/>
                </a:solidFill>
                <a:latin typeface="Work Sans Light" pitchFamily="2" charset="77"/>
              </a:rPr>
              <a:t>Casos de Uso Extendido</a:t>
            </a:r>
          </a:p>
          <a:p>
            <a:pPr marL="171450" indent="-171450">
              <a:buFont typeface="Arial" panose="020B0604020202020204" pitchFamily="34" charset="0"/>
              <a:buChar char="•"/>
            </a:pPr>
            <a:r>
              <a:rPr lang="es-ES" sz="1400" dirty="0">
                <a:solidFill>
                  <a:schemeClr val="bg1"/>
                </a:solidFill>
                <a:latin typeface="Work Sans Light" pitchFamily="2" charset="77"/>
              </a:rPr>
              <a:t>Diagrama de Clases</a:t>
            </a:r>
          </a:p>
          <a:p>
            <a:pPr marL="171450" indent="-171450">
              <a:buFont typeface="Arial" panose="020B0604020202020204" pitchFamily="34" charset="0"/>
              <a:buChar char="•"/>
            </a:pPr>
            <a:r>
              <a:rPr lang="es-ES" sz="1400" dirty="0">
                <a:solidFill>
                  <a:schemeClr val="bg1"/>
                </a:solidFill>
                <a:latin typeface="Work Sans Light" pitchFamily="2" charset="77"/>
              </a:rPr>
              <a:t>Prototipo No Funcional</a:t>
            </a:r>
          </a:p>
          <a:p>
            <a:pPr marL="171450" indent="-171450">
              <a:buFont typeface="Arial" panose="020B0604020202020204" pitchFamily="34" charset="0"/>
              <a:buChar char="•"/>
            </a:pPr>
            <a:r>
              <a:rPr lang="es-ES" sz="1400" dirty="0">
                <a:solidFill>
                  <a:schemeClr val="bg1"/>
                </a:solidFill>
                <a:latin typeface="Work Sans Light" pitchFamily="2" charset="77"/>
              </a:rPr>
              <a:t>Patrón de Diseño</a:t>
            </a:r>
          </a:p>
        </p:txBody>
      </p:sp>
      <p:grpSp>
        <p:nvGrpSpPr>
          <p:cNvPr id="12" name="Grupo 11"/>
          <p:cNvGrpSpPr/>
          <p:nvPr/>
        </p:nvGrpSpPr>
        <p:grpSpPr>
          <a:xfrm>
            <a:off x="1111717" y="1494678"/>
            <a:ext cx="3239167" cy="347863"/>
            <a:chOff x="668953" y="1494678"/>
            <a:chExt cx="3239167" cy="347863"/>
          </a:xfrm>
        </p:grpSpPr>
        <p:sp>
          <p:nvSpPr>
            <p:cNvPr id="3" name="Rectángulo 2"/>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p:cNvSpPr txBox="1"/>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solidFill>
                  <a:schemeClr val="bg1"/>
                </a:solidFill>
                <a:latin typeface="Work Sans Light" pitchFamily="2" charset="77"/>
              </a:rPr>
              <a:t>Modelo Entidad Relación</a:t>
            </a:r>
          </a:p>
          <a:p>
            <a:pPr marL="285750" indent="-285750">
              <a:buFont typeface="Arial" panose="020B0604020202020204" pitchFamily="34" charset="0"/>
              <a:buChar char="•"/>
            </a:pPr>
            <a:r>
              <a:rPr lang="es-MX" sz="1400" dirty="0">
                <a:solidFill>
                  <a:schemeClr val="bg1"/>
                </a:solidFill>
                <a:latin typeface="Work Sans Light" pitchFamily="2" charset="77"/>
              </a:rPr>
              <a:t>Modelo Relacional</a:t>
            </a:r>
          </a:p>
          <a:p>
            <a:pPr marL="285750" indent="-285750">
              <a:buFont typeface="Arial" panose="020B0604020202020204" pitchFamily="34" charset="0"/>
              <a:buChar char="•"/>
            </a:pPr>
            <a:r>
              <a:rPr lang="es-MX" sz="1400" dirty="0">
                <a:solidFill>
                  <a:schemeClr val="bg1"/>
                </a:solidFill>
                <a:latin typeface="Work Sans Light" pitchFamily="2" charset="77"/>
              </a:rPr>
              <a:t>Diccionario de Datos</a:t>
            </a:r>
          </a:p>
          <a:p>
            <a:pPr marL="285750" indent="-285750">
              <a:buFont typeface="Arial" panose="020B0604020202020204" pitchFamily="34" charset="0"/>
              <a:buChar char="•"/>
            </a:pPr>
            <a:r>
              <a:rPr lang="es-MX" sz="1400" dirty="0">
                <a:solidFill>
                  <a:schemeClr val="bg1"/>
                </a:solidFill>
                <a:latin typeface="Work Sans Light" pitchFamily="2" charset="77"/>
              </a:rPr>
              <a:t>Script de la BBDD</a:t>
            </a:r>
          </a:p>
          <a:p>
            <a:pPr marL="285750" indent="-285750">
              <a:buFont typeface="Arial" panose="020B0604020202020204" pitchFamily="34" charset="0"/>
              <a:buChar char="•"/>
            </a:pPr>
            <a:r>
              <a:rPr lang="es-MX" sz="1400" dirty="0">
                <a:solidFill>
                  <a:schemeClr val="bg1"/>
                </a:solidFill>
                <a:latin typeface="Work Sans Light" pitchFamily="2" charset="77"/>
              </a:rPr>
              <a:t>Sentencias DDL</a:t>
            </a:r>
          </a:p>
          <a:p>
            <a:pPr marL="285750" indent="-285750">
              <a:buFont typeface="Arial" panose="020B0604020202020204" pitchFamily="34" charset="0"/>
              <a:buChar char="•"/>
            </a:pPr>
            <a:r>
              <a:rPr lang="es-MX" sz="1400" dirty="0">
                <a:solidFill>
                  <a:schemeClr val="bg1"/>
                </a:solidFill>
                <a:latin typeface="Work Sans Light" pitchFamily="2" charset="77"/>
              </a:rPr>
              <a:t>Consultas DML</a:t>
            </a:r>
          </a:p>
          <a:p>
            <a:pPr marL="285750" indent="-285750">
              <a:buFont typeface="Arial" panose="020B0604020202020204" pitchFamily="34" charset="0"/>
              <a:buChar char="•"/>
            </a:pPr>
            <a:r>
              <a:rPr lang="es-MX" sz="1400" dirty="0">
                <a:solidFill>
                  <a:schemeClr val="bg1"/>
                </a:solidFill>
                <a:latin typeface="Work Sans Light" pitchFamily="2" charset="77"/>
              </a:rPr>
              <a:t>Automatización de la BBDD</a:t>
            </a:r>
          </a:p>
          <a:p>
            <a:pPr marL="285750" indent="-285750">
              <a:buFont typeface="Arial" panose="020B0604020202020204" pitchFamily="34" charset="0"/>
              <a:buChar char="•"/>
            </a:pPr>
            <a:r>
              <a:rPr lang="es-MX" sz="1400" dirty="0">
                <a:solidFill>
                  <a:schemeClr val="bg1"/>
                </a:solidFill>
                <a:latin typeface="Work Sans Light" pitchFamily="2" charset="77"/>
              </a:rPr>
              <a:t>Sistema de Información Web – Servidor Local</a:t>
            </a:r>
          </a:p>
        </p:txBody>
      </p:sp>
      <p:grpSp>
        <p:nvGrpSpPr>
          <p:cNvPr id="14" name="Grupo 13"/>
          <p:cNvGrpSpPr/>
          <p:nvPr/>
        </p:nvGrpSpPr>
        <p:grpSpPr>
          <a:xfrm>
            <a:off x="1060822" y="4230357"/>
            <a:ext cx="3239167" cy="347863"/>
            <a:chOff x="668953" y="1494678"/>
            <a:chExt cx="3239167" cy="347863"/>
          </a:xfrm>
        </p:grpSpPr>
        <p:sp>
          <p:nvSpPr>
            <p:cNvPr id="15" name="Rectángulo 14"/>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a:p>
              <a:pPr algn="ctr"/>
              <a:endParaRPr lang="es-CO"/>
            </a:p>
            <a:p>
              <a:pPr algn="ctr"/>
              <a:endParaRPr lang="es-CO"/>
            </a:p>
          </p:txBody>
        </p:sp>
        <p:sp>
          <p:nvSpPr>
            <p:cNvPr id="16" name="Título 1"/>
            <p:cNvSpPr txBox="1"/>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p:cNvGrpSpPr/>
          <p:nvPr/>
        </p:nvGrpSpPr>
        <p:grpSpPr>
          <a:xfrm>
            <a:off x="4902545" y="2675450"/>
            <a:ext cx="3239167" cy="347863"/>
            <a:chOff x="668953" y="1494678"/>
            <a:chExt cx="3239167" cy="347863"/>
          </a:xfrm>
        </p:grpSpPr>
        <p:sp>
          <p:nvSpPr>
            <p:cNvPr id="10" name="Rectángulo 9"/>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p:cNvSpPr txBox="1"/>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p:cNvSpPr txBox="1"/>
          <p:nvPr/>
        </p:nvSpPr>
        <p:spPr>
          <a:xfrm>
            <a:off x="5138058" y="3116381"/>
            <a:ext cx="3854368" cy="523220"/>
          </a:xfrm>
          <a:prstGeom prst="rect">
            <a:avLst/>
          </a:prstGeom>
          <a:noFill/>
        </p:spPr>
        <p:txBody>
          <a:bodyPr wrap="square" rtlCol="0">
            <a:spAutoFit/>
          </a:bodyPr>
          <a:lstStyle/>
          <a:p>
            <a:pPr marL="171450" indent="-171450">
              <a:buFont typeface="Arial" panose="020B0604020202020204" pitchFamily="34" charset="0"/>
              <a:buChar char="•"/>
            </a:pPr>
            <a:r>
              <a:rPr lang="es-MX" sz="1400" dirty="0">
                <a:solidFill>
                  <a:schemeClr val="bg1"/>
                </a:solidFill>
                <a:latin typeface="Work Sans Light" pitchFamily="2" charset="77"/>
              </a:rPr>
              <a:t>Planeación de Pruebas</a:t>
            </a:r>
          </a:p>
          <a:p>
            <a:pPr marL="171450" indent="-171450">
              <a:buFont typeface="Arial" panose="020B0604020202020204" pitchFamily="34" charset="0"/>
              <a:buChar char="•"/>
            </a:pPr>
            <a:r>
              <a:rPr lang="es-MX" sz="1400" dirty="0">
                <a:solidFill>
                  <a:schemeClr val="bg1"/>
                </a:solidFill>
                <a:latin typeface="Work Sans Light" pitchFamily="2" charset="77"/>
              </a:rPr>
              <a:t>Ejecución de Pruebas</a:t>
            </a:r>
          </a:p>
        </p:txBody>
      </p:sp>
      <p:grpSp>
        <p:nvGrpSpPr>
          <p:cNvPr id="18" name="Grupo 17"/>
          <p:cNvGrpSpPr/>
          <p:nvPr/>
        </p:nvGrpSpPr>
        <p:grpSpPr>
          <a:xfrm>
            <a:off x="4909555" y="4722219"/>
            <a:ext cx="3239167" cy="347863"/>
            <a:chOff x="668953" y="1494678"/>
            <a:chExt cx="3239167" cy="347863"/>
          </a:xfrm>
        </p:grpSpPr>
        <p:sp>
          <p:nvSpPr>
            <p:cNvPr id="19" name="Rectángulo 18"/>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p:cNvSpPr txBox="1"/>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solidFill>
                  <a:schemeClr val="bg1"/>
                </a:solidFill>
                <a:latin typeface="Work Sans Light" pitchFamily="2" charset="77"/>
              </a:rPr>
              <a:t>Manual de Instalación </a:t>
            </a:r>
          </a:p>
          <a:p>
            <a:pPr marL="171450" indent="-171450">
              <a:buFont typeface="Arial" panose="020B0604020202020204" pitchFamily="34" charset="0"/>
              <a:buChar char="•"/>
            </a:pPr>
            <a:r>
              <a:rPr lang="es-MX" sz="1400" dirty="0">
                <a:solidFill>
                  <a:schemeClr val="bg1"/>
                </a:solidFill>
                <a:latin typeface="Work Sans Light" pitchFamily="2" charset="77"/>
              </a:rPr>
              <a:t>Configuración del Servidor de Aplicaciones</a:t>
            </a:r>
          </a:p>
          <a:p>
            <a:pPr marL="171450" indent="-171450">
              <a:buFont typeface="Arial" panose="020B0604020202020204" pitchFamily="34" charset="0"/>
              <a:buChar char="•"/>
            </a:pPr>
            <a:r>
              <a:rPr lang="es-MX" sz="1400" dirty="0">
                <a:solidFill>
                  <a:schemeClr val="bg1"/>
                </a:solidFill>
                <a:latin typeface="Work Sans Light" pitchFamily="2" charset="77"/>
              </a:rPr>
              <a:t>Configuración del Servidor de BBDD</a:t>
            </a:r>
          </a:p>
        </p:txBody>
      </p:sp>
      <p:grpSp>
        <p:nvGrpSpPr>
          <p:cNvPr id="22" name="Grupo 21"/>
          <p:cNvGrpSpPr/>
          <p:nvPr/>
        </p:nvGrpSpPr>
        <p:grpSpPr>
          <a:xfrm>
            <a:off x="8350341" y="3568215"/>
            <a:ext cx="3239167" cy="347863"/>
            <a:chOff x="668953" y="1494678"/>
            <a:chExt cx="3239167" cy="347863"/>
          </a:xfrm>
        </p:grpSpPr>
        <p:sp>
          <p:nvSpPr>
            <p:cNvPr id="23" name="Rectángulo 22"/>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p:cNvSpPr txBox="1"/>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solidFill>
                  <a:schemeClr val="bg1"/>
                </a:solidFill>
                <a:latin typeface="Work Sans Light" pitchFamily="2" charset="77"/>
              </a:rPr>
              <a:t>Manual de Usuario</a:t>
            </a:r>
          </a:p>
          <a:p>
            <a:pPr marL="171450" indent="-171450">
              <a:buFont typeface="Arial" panose="020B0604020202020204" pitchFamily="34" charset="0"/>
              <a:buChar char="•"/>
            </a:pPr>
            <a:r>
              <a:rPr lang="es-MX" sz="1400" dirty="0">
                <a:solidFill>
                  <a:schemeClr val="bg1"/>
                </a:solidFill>
                <a:latin typeface="Work Sans Light" pitchFamily="2" charset="77"/>
              </a:rPr>
              <a:t>Sistema de Información </a:t>
            </a:r>
            <a:r>
              <a:rPr lang="es-MX" sz="1400">
                <a:solidFill>
                  <a:schemeClr val="bg1"/>
                </a:solidFill>
                <a:latin typeface="Work Sans Light" pitchFamily="2" charset="77"/>
              </a:rPr>
              <a:t>Web – Servidor </a:t>
            </a:r>
            <a:r>
              <a:rPr lang="es-MX" sz="1400" dirty="0">
                <a:solidFill>
                  <a:schemeClr val="bg1"/>
                </a:solidFill>
                <a:latin typeface="Work Sans Light" pitchFamily="2" charset="77"/>
              </a:rPr>
              <a:t>Externo</a:t>
            </a:r>
          </a:p>
        </p:txBody>
      </p:sp>
      <p:pic>
        <p:nvPicPr>
          <p:cNvPr id="6" name="Imagen 3" descr="Diagrama&#10;&#10;Descripción generada automáticamente con confianza media"/>
          <p:cNvPicPr>
            <a:picLocks noChangeAspect="1"/>
          </p:cNvPicPr>
          <p:nvPr/>
        </p:nvPicPr>
        <p:blipFill>
          <a:blip r:embed="rId5"/>
          <a:stretch>
            <a:fillRect/>
          </a:stretch>
        </p:blipFill>
        <p:spPr>
          <a:xfrm>
            <a:off x="10013315" y="328295"/>
            <a:ext cx="833120" cy="817880"/>
          </a:xfrm>
          <a:prstGeom prst="rect">
            <a:avLst/>
          </a:prstGeom>
          <a:ln w="127000" cap="sq">
            <a:solidFill>
              <a:srgbClr val="000000"/>
            </a:solidFill>
            <a:miter lim="800000"/>
            <a:headEnd/>
            <a:tailEnd/>
          </a:ln>
          <a:effectLst>
            <a:outerShdw blurRad="57150" dist="50800" dir="2700000" algn="tl" rotWithShape="0">
              <a:srgbClr val="000000">
                <a:alpha val="40000"/>
              </a:srgbClr>
            </a:outerShdw>
          </a:effectLst>
        </p:spPr>
      </p:pic>
    </p:spTree>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p:cNvPicPr>
            <a:picLocks noChangeAspect="1"/>
          </p:cNvPicPr>
          <p:nvPr/>
        </p:nvPicPr>
        <p:blipFill>
          <a:blip r:embed="rId2"/>
          <a:stretch>
            <a:fillRect/>
          </a:stretch>
        </p:blipFill>
        <p:spPr>
          <a:xfrm>
            <a:off x="0" y="0"/>
            <a:ext cx="12192000" cy="6858000"/>
          </a:xfrm>
          <a:prstGeom prst="rect">
            <a:avLst/>
          </a:prstGeom>
        </p:spPr>
      </p:pic>
    </p:spTree>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p:cNvSpPr txBox="1"/>
          <p:nvPr/>
        </p:nvSpPr>
        <p:spPr>
          <a:xfrm>
            <a:off x="3975374" y="1055454"/>
            <a:ext cx="4241252" cy="1200329"/>
          </a:xfrm>
          <a:prstGeom prst="rect">
            <a:avLst/>
          </a:prstGeom>
          <a:noFill/>
        </p:spPr>
        <p:txBody>
          <a:bodyPr wrap="square" rtlCol="0">
            <a:spAutoFit/>
          </a:bodyPr>
          <a:lstStyle/>
          <a:p>
            <a:pPr algn="ctr"/>
            <a:r>
              <a:rPr lang="es-CO" sz="7200" dirty="0">
                <a:solidFill>
                  <a:schemeClr val="tx1">
                    <a:lumMod val="95000"/>
                  </a:schemeClr>
                </a:solidFill>
                <a:effectLst>
                  <a:outerShdw blurRad="38100" dist="38100" dir="2700000" algn="tl">
                    <a:srgbClr val="000000">
                      <a:alpha val="43137"/>
                    </a:srgbClr>
                  </a:outerShdw>
                </a:effectLst>
                <a:latin typeface="Work Sans Light" pitchFamily="2" charset="77"/>
              </a:rPr>
              <a:t>SIREE</a:t>
            </a:r>
          </a:p>
        </p:txBody>
      </p:sp>
      <p:cxnSp>
        <p:nvCxnSpPr>
          <p:cNvPr id="7" name="Conector recto 6"/>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4168816" y="3463724"/>
            <a:ext cx="3854368" cy="1323439"/>
          </a:xfrm>
          <a:prstGeom prst="rect">
            <a:avLst/>
          </a:prstGeom>
          <a:noFill/>
        </p:spPr>
        <p:txBody>
          <a:bodyPr wrap="square" rtlCol="0">
            <a:spAutoFit/>
          </a:bodyPr>
          <a:lstStyle/>
          <a:p>
            <a:pPr algn="ctr"/>
            <a:r>
              <a:rPr lang="es-ES" sz="1600" dirty="0" err="1">
                <a:solidFill>
                  <a:schemeClr val="tx1">
                    <a:lumMod val="95000"/>
                  </a:schemeClr>
                </a:solidFill>
                <a:effectLst>
                  <a:outerShdw blurRad="38100" dist="38100" dir="2700000" algn="tl">
                    <a:srgbClr val="000000">
                      <a:alpha val="43137"/>
                    </a:srgbClr>
                  </a:outerShdw>
                </a:effectLst>
                <a:latin typeface="Work Sans Light" pitchFamily="2" charset="77"/>
              </a:rPr>
              <a:t>Andres</a:t>
            </a:r>
            <a:r>
              <a:rPr lang="es-ES" sz="1600" dirty="0">
                <a:solidFill>
                  <a:schemeClr val="tx1">
                    <a:lumMod val="95000"/>
                  </a:schemeClr>
                </a:solidFill>
                <a:effectLst>
                  <a:outerShdw blurRad="38100" dist="38100" dir="2700000" algn="tl">
                    <a:srgbClr val="000000">
                      <a:alpha val="43137"/>
                    </a:srgbClr>
                  </a:outerShdw>
                </a:effectLst>
                <a:latin typeface="Work Sans Light" pitchFamily="2" charset="77"/>
              </a:rPr>
              <a:t> Matallana </a:t>
            </a:r>
          </a:p>
          <a:p>
            <a:pPr algn="ctr"/>
            <a:r>
              <a:rPr lang="es-ES" sz="1600" dirty="0">
                <a:solidFill>
                  <a:schemeClr val="tx1">
                    <a:lumMod val="95000"/>
                  </a:schemeClr>
                </a:solidFill>
                <a:effectLst>
                  <a:outerShdw blurRad="38100" dist="38100" dir="2700000" algn="tl">
                    <a:srgbClr val="000000">
                      <a:alpha val="43137"/>
                    </a:srgbClr>
                  </a:outerShdw>
                </a:effectLst>
                <a:latin typeface="Work Sans Light" pitchFamily="2" charset="77"/>
              </a:rPr>
              <a:t>Daniel Rodriguez</a:t>
            </a:r>
          </a:p>
          <a:p>
            <a:pPr algn="ctr"/>
            <a:r>
              <a:rPr lang="es-ES" sz="1600" dirty="0">
                <a:solidFill>
                  <a:schemeClr val="tx1">
                    <a:lumMod val="95000"/>
                  </a:schemeClr>
                </a:solidFill>
                <a:effectLst>
                  <a:outerShdw blurRad="38100" dist="38100" dir="2700000" algn="tl">
                    <a:srgbClr val="000000">
                      <a:alpha val="43137"/>
                    </a:srgbClr>
                  </a:outerShdw>
                </a:effectLst>
                <a:latin typeface="Work Sans Light" pitchFamily="2" charset="77"/>
              </a:rPr>
              <a:t>Wilmer Arley</a:t>
            </a:r>
          </a:p>
          <a:p>
            <a:pPr algn="ctr"/>
            <a:r>
              <a:rPr lang="es-ES" sz="1600" dirty="0">
                <a:solidFill>
                  <a:schemeClr val="tx1">
                    <a:lumMod val="95000"/>
                  </a:schemeClr>
                </a:solidFill>
                <a:effectLst>
                  <a:outerShdw blurRad="38100" dist="38100" dir="2700000" algn="tl">
                    <a:srgbClr val="000000">
                      <a:alpha val="43137"/>
                    </a:srgbClr>
                  </a:outerShdw>
                </a:effectLst>
                <a:latin typeface="Work Sans Light" pitchFamily="2" charset="77"/>
              </a:rPr>
              <a:t>Jenny Cano</a:t>
            </a:r>
          </a:p>
          <a:p>
            <a:pPr algn="ctr"/>
            <a:r>
              <a:rPr lang="es-ES" sz="1600" dirty="0">
                <a:solidFill>
                  <a:schemeClr val="tx1">
                    <a:lumMod val="95000"/>
                  </a:schemeClr>
                </a:solidFill>
                <a:effectLst>
                  <a:outerShdw blurRad="38100" dist="38100" dir="2700000" algn="tl">
                    <a:srgbClr val="000000">
                      <a:alpha val="43137"/>
                    </a:srgbClr>
                  </a:outerShdw>
                </a:effectLst>
                <a:latin typeface="Work Sans Light" pitchFamily="2" charset="77"/>
              </a:rPr>
              <a:t>Brayan Serna</a:t>
            </a:r>
            <a:endParaRPr lang="es-CO" sz="1600" dirty="0">
              <a:solidFill>
                <a:schemeClr val="tx1">
                  <a:lumMod val="95000"/>
                </a:schemeClr>
              </a:solidFill>
              <a:effectLst>
                <a:outerShdw blurRad="38100" dist="38100" dir="2700000" algn="tl">
                  <a:srgbClr val="000000">
                    <a:alpha val="43137"/>
                  </a:srgbClr>
                </a:outerShdw>
              </a:effectLst>
              <a:latin typeface="Work Sans Light" pitchFamily="2" charset="77"/>
            </a:endParaRPr>
          </a:p>
        </p:txBody>
      </p:sp>
      <p:sp>
        <p:nvSpPr>
          <p:cNvPr id="9" name="CuadroTexto 8"/>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tx1">
                    <a:lumMod val="95000"/>
                  </a:schemeClr>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tx1">
                    <a:lumMod val="95000"/>
                  </a:schemeClr>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tx1">
                    <a:lumMod val="95000"/>
                  </a:schemeClr>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tx1">
                    <a:lumMod val="95000"/>
                  </a:schemeClr>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tx1">
                  <a:lumMod val="95000"/>
                </a:schemeClr>
              </a:solidFill>
              <a:effectLst>
                <a:outerShdw blurRad="38100" dist="38100" dir="2700000" algn="tl">
                  <a:srgbClr val="000000">
                    <a:alpha val="43137"/>
                  </a:srgbClr>
                </a:outerShdw>
              </a:effectLst>
              <a:latin typeface="Work Sans Light" pitchFamily="2" charset="77"/>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4" name="Título 1"/>
          <p:cNvSpPr txBox="1"/>
          <p:nvPr/>
        </p:nvSpPr>
        <p:spPr>
          <a:xfrm>
            <a:off x="4583951" y="939366"/>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chemeClr val="tx1">
                    <a:lumMod val="95000"/>
                  </a:schemeClr>
                </a:solidFill>
                <a:latin typeface="Work Sans Light" pitchFamily="2" charset="77"/>
              </a:rPr>
              <a:t>Introducción</a:t>
            </a:r>
          </a:p>
        </p:txBody>
      </p:sp>
      <p:sp>
        <p:nvSpPr>
          <p:cNvPr id="7" name="CuadroTexto 6"/>
          <p:cNvSpPr txBox="1"/>
          <p:nvPr/>
        </p:nvSpPr>
        <p:spPr>
          <a:xfrm>
            <a:off x="302260" y="1616075"/>
            <a:ext cx="11588115" cy="4339650"/>
          </a:xfrm>
          <a:prstGeom prst="rect">
            <a:avLst/>
          </a:prstGeom>
          <a:noFill/>
        </p:spPr>
        <p:txBody>
          <a:bodyPr wrap="square" rtlCol="0">
            <a:spAutoFit/>
          </a:bodyPr>
          <a:lstStyle/>
          <a:p>
            <a:pPr algn="l"/>
            <a:r>
              <a:rPr lang="es-ES" sz="2000" b="0" i="0" dirty="0">
                <a:solidFill>
                  <a:srgbClr val="F2DDCC"/>
                </a:solidFill>
                <a:effectLst/>
                <a:latin typeface="Ginto"/>
              </a:rPr>
              <a:t>En el dinámico mundo de las tecnologías de la información y la comunicación, la </a:t>
            </a:r>
          </a:p>
          <a:p>
            <a:pPr algn="l"/>
            <a:r>
              <a:rPr lang="es-ES" sz="2000" b="0" i="0" dirty="0">
                <a:solidFill>
                  <a:srgbClr val="F2DDCC"/>
                </a:solidFill>
                <a:effectLst/>
                <a:latin typeface="Ginto"/>
              </a:rPr>
              <a:t>gestión eficiente de inventarios es fundamental para el éxito de las empresas que </a:t>
            </a:r>
          </a:p>
          <a:p>
            <a:pPr algn="l"/>
            <a:r>
              <a:rPr lang="es-ES" sz="2000" b="0" i="0" dirty="0">
                <a:solidFill>
                  <a:srgbClr val="F2DDCC"/>
                </a:solidFill>
                <a:effectLst/>
                <a:latin typeface="Ginto"/>
              </a:rPr>
              <a:t>rentan equipos de cómputo. </a:t>
            </a:r>
            <a:r>
              <a:rPr lang="es-ES" sz="2000" b="1" i="0" dirty="0">
                <a:solidFill>
                  <a:srgbClr val="F2DDCC"/>
                </a:solidFill>
                <a:effectLst/>
                <a:latin typeface="Ginto"/>
              </a:rPr>
              <a:t>SIREE</a:t>
            </a:r>
            <a:r>
              <a:rPr lang="es-ES" sz="2000" b="0" i="0" dirty="0">
                <a:solidFill>
                  <a:srgbClr val="F2DDCC"/>
                </a:solidFill>
                <a:effectLst/>
                <a:latin typeface="Ginto"/>
              </a:rPr>
              <a:t> nace con el propósito de </a:t>
            </a:r>
          </a:p>
          <a:p>
            <a:pPr algn="l"/>
            <a:r>
              <a:rPr lang="es-ES" sz="2000" b="0" i="0" dirty="0">
                <a:solidFill>
                  <a:srgbClr val="F2DDCC"/>
                </a:solidFill>
                <a:effectLst/>
                <a:latin typeface="Ginto"/>
              </a:rPr>
              <a:t>optimizar y simplificar este proceso, proporcionando una solución integral para la </a:t>
            </a:r>
          </a:p>
          <a:p>
            <a:pPr algn="l"/>
            <a:r>
              <a:rPr lang="es-ES" sz="2000" b="0" i="0" dirty="0">
                <a:solidFill>
                  <a:srgbClr val="F2DDCC"/>
                </a:solidFill>
                <a:effectLst/>
                <a:latin typeface="Ginto"/>
              </a:rPr>
              <a:t>administración de inventarios en empresas de este sector.</a:t>
            </a:r>
          </a:p>
          <a:p>
            <a:pPr algn="l"/>
            <a:r>
              <a:rPr lang="es-ES" sz="2000" b="0" i="0" dirty="0">
                <a:solidFill>
                  <a:srgbClr val="F2DDCC"/>
                </a:solidFill>
                <a:effectLst/>
                <a:latin typeface="Ginto"/>
              </a:rPr>
              <a:t>El sistema SIREE está diseñado para gestionar el ciclo completo de los equipos, desde su adquisición y registro, pasando por la renta y devolución, hasta el mantenimiento y disposición final. Con una interfaz intuitiva y funcionalidades avanzadas, SIREE permite a las empresas llevar un control riguroso y detallado de sus </a:t>
            </a:r>
          </a:p>
          <a:p>
            <a:pPr algn="l"/>
            <a:r>
              <a:rPr lang="es-ES" sz="2000" b="0" i="0" dirty="0">
                <a:solidFill>
                  <a:srgbClr val="F2DDCC"/>
                </a:solidFill>
                <a:effectLst/>
                <a:latin typeface="Ginto"/>
              </a:rPr>
              <a:t>activos, minimizando pérdidas y mejorando la eficiencia operativa.</a:t>
            </a:r>
          </a:p>
          <a:p>
            <a:pPr algn="l"/>
            <a:r>
              <a:rPr lang="es-ES" sz="2000" b="0" i="0" dirty="0">
                <a:solidFill>
                  <a:srgbClr val="F2DDCC"/>
                </a:solidFill>
                <a:effectLst/>
                <a:latin typeface="Ginto"/>
              </a:rPr>
              <a:t>A través de este proyecto, buscamos ofrecer una herramienta robusta y confiable que </a:t>
            </a:r>
          </a:p>
          <a:p>
            <a:pPr algn="l"/>
            <a:r>
              <a:rPr lang="es-ES" sz="2000" b="0" i="0" dirty="0">
                <a:solidFill>
                  <a:srgbClr val="F2DDCC"/>
                </a:solidFill>
                <a:effectLst/>
                <a:latin typeface="Ginto"/>
              </a:rPr>
              <a:t>no solo facilite la gestión de inventarios, sino que también contribuya al crecimiento y </a:t>
            </a:r>
          </a:p>
          <a:p>
            <a:pPr algn="l"/>
            <a:r>
              <a:rPr lang="es-ES" sz="2000" b="0" i="0" dirty="0">
                <a:solidFill>
                  <a:srgbClr val="F2DDCC"/>
                </a:solidFill>
                <a:effectLst/>
                <a:latin typeface="Ginto"/>
              </a:rPr>
              <a:t>sostenibilidad de las empresas que confían en la renta de equipos de cómputo como parte esencial de su </a:t>
            </a:r>
          </a:p>
          <a:p>
            <a:pPr algn="l"/>
            <a:r>
              <a:rPr lang="es-ES" sz="2000" b="0" i="0" dirty="0">
                <a:solidFill>
                  <a:srgbClr val="F2DDCC"/>
                </a:solidFill>
                <a:effectLst/>
                <a:latin typeface="Ginto"/>
              </a:rPr>
              <a:t>modelo de negocio.</a:t>
            </a:r>
          </a:p>
          <a:p>
            <a:endParaRPr lang="es-CO" sz="1600" dirty="0">
              <a:latin typeface="Work Sans Light" pitchFamily="2" charset="77"/>
            </a:endParaRPr>
          </a:p>
        </p:txBody>
      </p:sp>
    </p:spTree>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3" name="Título 1"/>
          <p:cNvSpPr txBox="1"/>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altLang="es-CO" dirty="0">
                <a:solidFill>
                  <a:schemeClr val="bg1"/>
                </a:solidFill>
                <a:latin typeface="Work Sans Medium" pitchFamily="2" charset="77"/>
              </a:rPr>
              <a:t>SIREE</a:t>
            </a:r>
          </a:p>
        </p:txBody>
      </p:sp>
      <p:sp>
        <p:nvSpPr>
          <p:cNvPr id="5" name="CuadroTexto 4"/>
          <p:cNvSpPr txBox="1"/>
          <p:nvPr/>
        </p:nvSpPr>
        <p:spPr>
          <a:xfrm>
            <a:off x="6652895" y="1697990"/>
            <a:ext cx="3698875" cy="3538220"/>
          </a:xfrm>
          <a:prstGeom prst="rect">
            <a:avLst/>
          </a:prstGeom>
          <a:noFill/>
        </p:spPr>
        <p:txBody>
          <a:bodyPr wrap="square" rtlCol="0">
            <a:spAutoFit/>
          </a:bodyPr>
          <a:lstStyle/>
          <a:p>
            <a:pPr marL="514350" indent="-514350" algn="just">
              <a:buFont typeface="+mj-lt"/>
              <a:buAutoNum type="arabicPeriod"/>
            </a:pPr>
            <a:r>
              <a:rPr lang="es-CO" sz="3200" b="1" dirty="0">
                <a:solidFill>
                  <a:schemeClr val="bg1"/>
                </a:solidFill>
                <a:latin typeface="Work Sans Light" pitchFamily="2" charset="77"/>
                <a:sym typeface="+mn-ea"/>
              </a:rPr>
              <a:t>Problema</a:t>
            </a:r>
            <a:endParaRPr lang="es-CO" sz="3200" b="1" dirty="0">
              <a:solidFill>
                <a:schemeClr val="bg1"/>
              </a:solidFill>
              <a:latin typeface="Work Sans Light" pitchFamily="2" charset="77"/>
            </a:endParaRPr>
          </a:p>
          <a:p>
            <a:pPr marL="514350" indent="-514350" algn="just">
              <a:buFont typeface="+mj-lt"/>
              <a:buAutoNum type="arabicPeriod"/>
            </a:pPr>
            <a:r>
              <a:rPr lang="es-CO" sz="3200" b="1" dirty="0">
                <a:solidFill>
                  <a:schemeClr val="bg1"/>
                </a:solidFill>
                <a:latin typeface="Work Sans Light" pitchFamily="2" charset="77"/>
                <a:sym typeface="+mn-ea"/>
              </a:rPr>
              <a:t>Objetivos</a:t>
            </a:r>
            <a:endParaRPr lang="es-CO" sz="3200" b="1" dirty="0">
              <a:solidFill>
                <a:schemeClr val="bg1"/>
              </a:solidFill>
              <a:latin typeface="Work Sans Light" pitchFamily="2" charset="77"/>
            </a:endParaRPr>
          </a:p>
          <a:p>
            <a:pPr marL="514350" indent="-514350" algn="just">
              <a:buFont typeface="+mj-lt"/>
              <a:buAutoNum type="arabicPeriod"/>
            </a:pPr>
            <a:r>
              <a:rPr lang="es-CO" sz="3200" b="1" dirty="0">
                <a:solidFill>
                  <a:schemeClr val="bg1"/>
                </a:solidFill>
                <a:latin typeface="Work Sans Light" pitchFamily="2" charset="77"/>
                <a:sym typeface="+mn-ea"/>
              </a:rPr>
              <a:t>Justificación</a:t>
            </a:r>
            <a:endParaRPr lang="es-CO" sz="3200" b="1" dirty="0">
              <a:solidFill>
                <a:schemeClr val="bg1"/>
              </a:solidFill>
              <a:latin typeface="Work Sans Light" pitchFamily="2" charset="77"/>
            </a:endParaRPr>
          </a:p>
          <a:p>
            <a:pPr marL="514350" indent="-514350" algn="just">
              <a:buFont typeface="+mj-lt"/>
              <a:buAutoNum type="arabicPeriod"/>
            </a:pPr>
            <a:r>
              <a:rPr lang="es-CO" sz="3200" b="1" dirty="0">
                <a:solidFill>
                  <a:schemeClr val="bg1"/>
                </a:solidFill>
                <a:latin typeface="Work Sans Light" pitchFamily="2" charset="77"/>
                <a:sym typeface="+mn-ea"/>
              </a:rPr>
              <a:t>Alcance</a:t>
            </a:r>
            <a:endParaRPr lang="es-CO" sz="3200" b="1" dirty="0">
              <a:solidFill>
                <a:schemeClr val="bg1"/>
              </a:solidFill>
              <a:latin typeface="Work Sans Light" pitchFamily="2" charset="77"/>
            </a:endParaRPr>
          </a:p>
          <a:p>
            <a:pPr marL="514350" indent="-514350" algn="just">
              <a:buFont typeface="+mj-lt"/>
              <a:buAutoNum type="arabicPeriod"/>
            </a:pPr>
            <a:r>
              <a:rPr lang="es-CO" sz="3200" b="1" dirty="0">
                <a:solidFill>
                  <a:schemeClr val="bg1"/>
                </a:solidFill>
                <a:latin typeface="Work Sans Light" pitchFamily="2" charset="77"/>
                <a:sym typeface="+mn-ea"/>
              </a:rPr>
              <a:t>Delimitación</a:t>
            </a:r>
            <a:endParaRPr lang="es-CO" sz="3200" b="1" dirty="0">
              <a:solidFill>
                <a:schemeClr val="bg1"/>
              </a:solidFill>
              <a:latin typeface="Work Sans Light" pitchFamily="2" charset="77"/>
            </a:endParaRPr>
          </a:p>
          <a:p>
            <a:pPr marL="514350" indent="-514350" algn="just">
              <a:buFont typeface="+mj-lt"/>
              <a:buAutoNum type="arabicPeriod"/>
            </a:pPr>
            <a:r>
              <a:rPr lang="es-MX" altLang="es-CO" sz="3200" b="1" dirty="0">
                <a:solidFill>
                  <a:schemeClr val="bg1"/>
                </a:solidFill>
                <a:latin typeface="Work Sans Light" pitchFamily="2" charset="77"/>
                <a:sym typeface="+mn-ea"/>
              </a:rPr>
              <a:t>En</a:t>
            </a:r>
            <a:r>
              <a:rPr lang="es-CO" sz="3200" b="1" dirty="0">
                <a:solidFill>
                  <a:schemeClr val="bg1"/>
                </a:solidFill>
                <a:latin typeface="Work Sans Light" pitchFamily="2" charset="77"/>
                <a:sym typeface="+mn-ea"/>
              </a:rPr>
              <a:t>tregables Trimestre</a:t>
            </a:r>
          </a:p>
        </p:txBody>
      </p:sp>
      <p:pic>
        <p:nvPicPr>
          <p:cNvPr id="6" name="Imagen 3" descr="Diagrama&#10;&#10;Descripción generada automáticamente con confianza media"/>
          <p:cNvPicPr>
            <a:picLocks noChangeAspect="1"/>
          </p:cNvPicPr>
          <p:nvPr/>
        </p:nvPicPr>
        <p:blipFill>
          <a:blip r:embed="rId3"/>
          <a:stretch>
            <a:fillRect/>
          </a:stretch>
        </p:blipFill>
        <p:spPr>
          <a:xfrm>
            <a:off x="1470025" y="1698122"/>
            <a:ext cx="3524813" cy="3462610"/>
          </a:xfrm>
          <a:prstGeom prst="rect">
            <a:avLst/>
          </a:prstGeom>
          <a:ln w="127000" cap="sq">
            <a:solidFill>
              <a:srgbClr val="000000"/>
            </a:solidFill>
            <a:miter lim="800000"/>
            <a:headEnd/>
            <a:tailEnd/>
          </a:ln>
          <a:effectLst>
            <a:outerShdw blurRad="57150" dist="50800" dir="2700000" algn="tl" rotWithShape="0">
              <a:srgbClr val="000000">
                <a:alpha val="40000"/>
              </a:srgbClr>
            </a:outerShdw>
          </a:effectLst>
        </p:spPr>
      </p:pic>
    </p:spTree>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ítulo 1"/>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5" name="CuadroTexto 4"/>
          <p:cNvSpPr txBox="1"/>
          <p:nvPr/>
        </p:nvSpPr>
        <p:spPr>
          <a:xfrm>
            <a:off x="9775121" y="510142"/>
            <a:ext cx="1080000" cy="540000"/>
          </a:xfrm>
          <a:prstGeom prst="rect">
            <a:avLst/>
          </a:prstGeom>
          <a:noFill/>
          <a:ln>
            <a:solidFill>
              <a:schemeClr val="bg1"/>
            </a:solidFill>
          </a:ln>
        </p:spPr>
        <p:txBody>
          <a:bodyPr wrap="square" rtlCol="0" anchor="ctr" anchorCtr="0">
            <a:noAutofit/>
          </a:bodyPr>
          <a:lstStyle/>
          <a:p>
            <a:pPr algn="ctr"/>
            <a:endParaRPr lang="es-ES" sz="1600" b="1" dirty="0">
              <a:solidFill>
                <a:schemeClr val="bg1"/>
              </a:solidFill>
              <a:latin typeface="Work Sans Light" pitchFamily="2" charset="77"/>
            </a:endParaRPr>
          </a:p>
        </p:txBody>
      </p:sp>
      <p:sp>
        <p:nvSpPr>
          <p:cNvPr id="6" name="CuadroTexto 5"/>
          <p:cNvSpPr txBox="1"/>
          <p:nvPr/>
        </p:nvSpPr>
        <p:spPr>
          <a:xfrm>
            <a:off x="388142" y="1986871"/>
            <a:ext cx="10967507" cy="3231654"/>
          </a:xfrm>
          <a:prstGeom prst="rect">
            <a:avLst/>
          </a:prstGeom>
          <a:noFill/>
        </p:spPr>
        <p:txBody>
          <a:bodyPr wrap="square" rtlCol="0">
            <a:spAutoFit/>
          </a:bodyPr>
          <a:lstStyle/>
          <a:p>
            <a:r>
              <a:rPr lang="es-MX" sz="1600" dirty="0">
                <a:latin typeface="Work Sans Light" pitchFamily="2" charset="77"/>
              </a:rPr>
              <a:t>Párrafo o separación por punto describiendo (máximo 6 líneas por párrafo):</a:t>
            </a:r>
          </a:p>
          <a:p>
            <a:endParaRPr lang="es-MX" sz="1200" dirty="0">
              <a:latin typeface="Work Sans Light" pitchFamily="2" charset="77"/>
            </a:endParaRPr>
          </a:p>
          <a:p>
            <a:pPr algn="l"/>
            <a:r>
              <a:rPr lang="es-ES" sz="1600" b="0" i="0" dirty="0">
                <a:solidFill>
                  <a:schemeClr val="bg1"/>
                </a:solidFill>
                <a:effectLst/>
                <a:latin typeface="Ginto"/>
              </a:rPr>
              <a:t>RENTADVISOR es una empresa dedicada a la renta de equipos de cómputo y accesorios, ubicada en el barrio chico.</a:t>
            </a:r>
            <a:endParaRPr lang="es-ES" sz="1600" dirty="0">
              <a:solidFill>
                <a:schemeClr val="bg1"/>
              </a:solidFill>
              <a:latin typeface="Ginto"/>
            </a:endParaRPr>
          </a:p>
          <a:p>
            <a:pPr algn="l"/>
            <a:r>
              <a:rPr lang="es-ES" sz="1600" b="0" i="0" dirty="0">
                <a:solidFill>
                  <a:schemeClr val="bg1"/>
                </a:solidFill>
                <a:effectLst/>
                <a:latin typeface="Ginto"/>
              </a:rPr>
              <a:t>la cual ha experimentado un crecimiento significativo en los últimos años. Sin embargo, con este </a:t>
            </a:r>
          </a:p>
          <a:p>
            <a:pPr algn="l"/>
            <a:r>
              <a:rPr lang="es-ES" sz="1600" b="0" i="0" dirty="0">
                <a:solidFill>
                  <a:schemeClr val="bg1"/>
                </a:solidFill>
                <a:effectLst/>
                <a:latin typeface="Ginto"/>
              </a:rPr>
              <a:t>crecimiento ha surgido un desafío crítico en la administración de los inventarios de sus equipos y </a:t>
            </a:r>
          </a:p>
          <a:p>
            <a:pPr algn="l"/>
            <a:r>
              <a:rPr lang="es-ES" sz="1600" b="0" i="0" dirty="0">
                <a:solidFill>
                  <a:schemeClr val="bg1"/>
                </a:solidFill>
                <a:effectLst/>
                <a:latin typeface="Ginto"/>
              </a:rPr>
              <a:t>accesorios. La falta de un sistema de gestión eficiente ha resultado en múltiples problemas como pérdidas de equipos, falta de disponibilidad en momentos clave, y tiempos prolongados en el rastreo y </a:t>
            </a:r>
          </a:p>
          <a:p>
            <a:pPr algn="l"/>
            <a:r>
              <a:rPr lang="es-ES" sz="1600" b="0" i="0" dirty="0">
                <a:solidFill>
                  <a:schemeClr val="bg1"/>
                </a:solidFill>
                <a:effectLst/>
                <a:latin typeface="Ginto"/>
              </a:rPr>
              <a:t>mantenimiento de los activos.</a:t>
            </a:r>
          </a:p>
          <a:p>
            <a:pPr algn="l"/>
            <a:endParaRPr lang="es-ES" sz="1600" b="0" i="0" dirty="0">
              <a:solidFill>
                <a:schemeClr val="bg1"/>
              </a:solidFill>
              <a:effectLst/>
              <a:latin typeface="Ginto"/>
            </a:endParaRPr>
          </a:p>
          <a:p>
            <a:pPr algn="l"/>
            <a:r>
              <a:rPr lang="es-ES" sz="1600" b="0" i="0" dirty="0">
                <a:solidFill>
                  <a:schemeClr val="bg1"/>
                </a:solidFill>
                <a:effectLst/>
                <a:latin typeface="Ginto"/>
              </a:rPr>
              <a:t>La empresa enfrenta dificultades para mantener un control riguroso de los movimientos de sus equipos y accesorios, lo cual afecta directamente la operatividad y satisfacción de sus clientes. Este problema se acentúa con la expansión de sus operaciones y el </a:t>
            </a:r>
          </a:p>
          <a:p>
            <a:pPr algn="l"/>
            <a:r>
              <a:rPr lang="es-ES" sz="1600" b="0" i="0" dirty="0">
                <a:solidFill>
                  <a:schemeClr val="bg1"/>
                </a:solidFill>
                <a:effectLst/>
                <a:latin typeface="Ginto"/>
              </a:rPr>
              <a:t>aumento en la variedad y cantidad de equipos que manejan.</a:t>
            </a:r>
          </a:p>
          <a:p>
            <a:endParaRPr lang="es-MX" sz="1600" dirty="0">
              <a:solidFill>
                <a:schemeClr val="bg1"/>
              </a:solidFill>
              <a:latin typeface="Work Sans Light" pitchFamily="2" charset="77"/>
            </a:endParaRPr>
          </a:p>
        </p:txBody>
      </p:sp>
      <p:pic>
        <p:nvPicPr>
          <p:cNvPr id="7" name="Imagen 3" descr="Diagrama&#10;&#10;Descripción generada automáticamente con confianza media"/>
          <p:cNvPicPr>
            <a:picLocks noChangeAspect="1"/>
          </p:cNvPicPr>
          <p:nvPr/>
        </p:nvPicPr>
        <p:blipFill>
          <a:blip r:embed="rId2"/>
          <a:stretch>
            <a:fillRect/>
          </a:stretch>
        </p:blipFill>
        <p:spPr>
          <a:xfrm>
            <a:off x="9718675" y="163830"/>
            <a:ext cx="1127760" cy="1107440"/>
          </a:xfrm>
          <a:prstGeom prst="rect">
            <a:avLst/>
          </a:prstGeom>
          <a:ln w="127000" cap="sq">
            <a:solidFill>
              <a:srgbClr val="000000"/>
            </a:solidFill>
            <a:miter lim="800000"/>
            <a:headEnd/>
            <a:tailEnd/>
          </a:ln>
          <a:effectLst>
            <a:outerShdw blurRad="57150" dist="50800" dir="2700000" algn="tl" rotWithShape="0">
              <a:srgbClr val="000000">
                <a:alpha val="40000"/>
              </a:srgbClr>
            </a:outerShdw>
          </a:effectLst>
        </p:spPr>
      </p:pic>
    </p:spTree>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1340713" y="48726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p:cNvSpPr txBox="1"/>
          <p:nvPr/>
        </p:nvSpPr>
        <p:spPr>
          <a:xfrm>
            <a:off x="1065854" y="20428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p:cNvSpPr txBox="1"/>
          <p:nvPr/>
        </p:nvSpPr>
        <p:spPr>
          <a:xfrm>
            <a:off x="582887" y="1180147"/>
            <a:ext cx="11134751" cy="672748"/>
          </a:xfrm>
          <a:prstGeom prst="rect">
            <a:avLst/>
          </a:prstGeom>
          <a:noFill/>
        </p:spPr>
        <p:txBody>
          <a:bodyPr wrap="square" rtlCol="0">
            <a:spAutoFit/>
          </a:bodyPr>
          <a:lstStyle/>
          <a:p>
            <a:pPr marL="342900" lvl="0" indent="-342900">
              <a:lnSpc>
                <a:spcPct val="107000"/>
              </a:lnSpc>
              <a:spcAft>
                <a:spcPts val="800"/>
              </a:spcAft>
              <a:buFont typeface="Symbol" panose="05050102010706020507" pitchFamily="18" charset="2"/>
              <a:buChar char=""/>
            </a:pPr>
            <a:r>
              <a:rPr lang="es-CO" sz="1800" kern="0" dirty="0">
                <a:effectLst/>
                <a:latin typeface="Ginto"/>
                <a:ea typeface="Times New Roman" panose="02020603050405020304" pitchFamily="18" charset="0"/>
                <a:cs typeface="Times New Roman" panose="02020603050405020304" pitchFamily="18" charset="0"/>
              </a:rPr>
              <a:t>Desarrollar e implementar un sistema de información llamada SIREE para la gestión de la renta de equipos de cómputo, dirigido a empresas y particulares. Creado para la empresa RENTADVISOR </a:t>
            </a:r>
            <a:endParaRPr lang="es-CO" sz="1800" kern="100" dirty="0">
              <a:effectLst/>
              <a:latin typeface="Ginto"/>
              <a:ea typeface="Times New Roman" panose="02020603050405020304" pitchFamily="18" charset="0"/>
              <a:cs typeface="Times New Roman" panose="02020603050405020304" pitchFamily="18" charset="0"/>
            </a:endParaRPr>
          </a:p>
        </p:txBody>
      </p:sp>
      <p:sp>
        <p:nvSpPr>
          <p:cNvPr id="8" name="Título 1"/>
          <p:cNvSpPr txBox="1"/>
          <p:nvPr/>
        </p:nvSpPr>
        <p:spPr>
          <a:xfrm>
            <a:off x="956945" y="2107565"/>
            <a:ext cx="8639810" cy="67691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p:cNvSpPr txBox="1"/>
          <p:nvPr/>
        </p:nvSpPr>
        <p:spPr>
          <a:xfrm>
            <a:off x="582887" y="2784475"/>
            <a:ext cx="11134751" cy="3156826"/>
          </a:xfrm>
          <a:prstGeom prst="rect">
            <a:avLst/>
          </a:prstGeom>
          <a:noFill/>
        </p:spPr>
        <p:txBody>
          <a:bodyPr wrap="square" rtlCol="0">
            <a:sp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s-CO" dirty="0">
                <a:solidFill>
                  <a:srgbClr val="F2DDCC"/>
                </a:solidFill>
                <a:latin typeface="Ginto"/>
              </a:rPr>
              <a:t>Diseñar y desarrollar una interfaz gráfica interactiva para el usuario, donde puedan consultar la disponibilidad de equipos, realizar reservas, gestionar sus alquileres y el historial de mantenimiento de los equipos.</a:t>
            </a:r>
          </a:p>
          <a:p>
            <a:pPr marL="342900" lvl="0" indent="-342900">
              <a:lnSpc>
                <a:spcPct val="107000"/>
              </a:lnSpc>
              <a:spcAft>
                <a:spcPts val="800"/>
              </a:spcAft>
              <a:buSzPts val="1000"/>
              <a:buFont typeface="Symbol" panose="05050102010706020507" pitchFamily="18" charset="2"/>
              <a:buChar char=""/>
              <a:tabLst>
                <a:tab pos="457200" algn="l"/>
              </a:tabLst>
            </a:pPr>
            <a:r>
              <a:rPr lang="es-CO" dirty="0">
                <a:solidFill>
                  <a:srgbClr val="F2DDCC"/>
                </a:solidFill>
                <a:latin typeface="Ginto"/>
              </a:rPr>
              <a:t>Ofrecer información detallada acerca de las características y especificaciones técnicas de los equipos disponibles para renta.</a:t>
            </a:r>
          </a:p>
          <a:p>
            <a:pPr marL="342900" lvl="0" indent="-342900">
              <a:lnSpc>
                <a:spcPct val="107000"/>
              </a:lnSpc>
              <a:spcAft>
                <a:spcPts val="800"/>
              </a:spcAft>
              <a:buSzPts val="1000"/>
              <a:buFont typeface="Symbol" panose="05050102010706020507" pitchFamily="18" charset="2"/>
              <a:buChar char=""/>
              <a:tabLst>
                <a:tab pos="457200" algn="l"/>
              </a:tabLst>
            </a:pPr>
            <a:r>
              <a:rPr lang="es-CO" dirty="0">
                <a:solidFill>
                  <a:srgbClr val="F2DDCC"/>
                </a:solidFill>
                <a:latin typeface="Ginto"/>
              </a:rPr>
              <a:t>Crear un módulo de gestión de clientes, que permita registrar, actualizar y consultar información de usuarios, así como su historial de alquileres.</a:t>
            </a:r>
          </a:p>
          <a:p>
            <a:pPr marL="342900" lvl="0" indent="-342900">
              <a:lnSpc>
                <a:spcPct val="107000"/>
              </a:lnSpc>
              <a:spcAft>
                <a:spcPts val="800"/>
              </a:spcAft>
              <a:buSzPts val="1000"/>
              <a:buFont typeface="Symbol" panose="05050102010706020507" pitchFamily="18" charset="2"/>
              <a:buChar char=""/>
              <a:tabLst>
                <a:tab pos="457200" algn="l"/>
              </a:tabLst>
            </a:pPr>
            <a:r>
              <a:rPr lang="es-CO" dirty="0">
                <a:solidFill>
                  <a:srgbClr val="F2DDCC"/>
                </a:solidFill>
                <a:latin typeface="Ginto"/>
              </a:rPr>
              <a:t>Facilitar la emisión de reportes y análisis de datos para prever la demanda y optimizar la rotación de los equipos.</a:t>
            </a:r>
          </a:p>
          <a:p>
            <a:pPr marL="342900" lvl="0" indent="-342900">
              <a:lnSpc>
                <a:spcPct val="107000"/>
              </a:lnSpc>
              <a:spcAft>
                <a:spcPts val="800"/>
              </a:spcAft>
              <a:buSzPts val="1000"/>
              <a:buFont typeface="Symbol" panose="05050102010706020507" pitchFamily="18" charset="2"/>
              <a:buChar char=""/>
              <a:tabLst>
                <a:tab pos="457200" algn="l"/>
              </a:tabLst>
            </a:pPr>
            <a:r>
              <a:rPr lang="es-CO" dirty="0">
                <a:solidFill>
                  <a:srgbClr val="F2DDCC"/>
                </a:solidFill>
                <a:latin typeface="Ginto"/>
              </a:rPr>
              <a:t>Integrar un sistema de alertas y notificaciones para recordar a los usuarios, la devolución de equipos y notificar sobre mantenimientos programados.</a:t>
            </a:r>
          </a:p>
        </p:txBody>
      </p:sp>
      <p:pic>
        <p:nvPicPr>
          <p:cNvPr id="2" name="Imagen 3" descr="Diagrama&#10;&#10;Descripción generada automáticamente con confianza media"/>
          <p:cNvPicPr>
            <a:picLocks noChangeAspect="1"/>
          </p:cNvPicPr>
          <p:nvPr/>
        </p:nvPicPr>
        <p:blipFill>
          <a:blip r:embed="rId2"/>
          <a:stretch>
            <a:fillRect/>
          </a:stretch>
        </p:blipFill>
        <p:spPr>
          <a:xfrm>
            <a:off x="9852025" y="240665"/>
            <a:ext cx="855980" cy="840740"/>
          </a:xfrm>
          <a:prstGeom prst="rect">
            <a:avLst/>
          </a:prstGeom>
          <a:ln w="127000" cap="sq">
            <a:solidFill>
              <a:srgbClr val="000000"/>
            </a:solidFill>
            <a:miter lim="800000"/>
            <a:headEnd/>
            <a:tailEnd/>
          </a:ln>
          <a:effectLst>
            <a:outerShdw blurRad="57150" dist="50800" dir="2700000" algn="tl" rotWithShape="0">
              <a:srgbClr val="000000">
                <a:alpha val="4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txBox="1"/>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Justificación</a:t>
            </a:r>
          </a:p>
        </p:txBody>
      </p:sp>
      <p:sp>
        <p:nvSpPr>
          <p:cNvPr id="6" name="CuadroTexto 5"/>
          <p:cNvSpPr txBox="1"/>
          <p:nvPr/>
        </p:nvSpPr>
        <p:spPr>
          <a:xfrm>
            <a:off x="372988" y="1418601"/>
            <a:ext cx="11447293" cy="4524315"/>
          </a:xfrm>
          <a:prstGeom prst="rect">
            <a:avLst/>
          </a:prstGeom>
          <a:noFill/>
        </p:spPr>
        <p:txBody>
          <a:bodyPr wrap="square" rtlCol="0">
            <a:spAutoFit/>
          </a:bodyPr>
          <a:lstStyle/>
          <a:p>
            <a:pPr algn="l"/>
            <a:r>
              <a:rPr lang="es-ES" sz="1600" b="0" i="0" dirty="0">
                <a:solidFill>
                  <a:srgbClr val="F2DDCC"/>
                </a:solidFill>
                <a:effectLst/>
                <a:latin typeface="Ginto"/>
              </a:rPr>
              <a:t>El crecimiento exponencial y la diversificación de los servicios de RENTADVISOR han puesto de manifiesto la necesidad imperiosa de </a:t>
            </a:r>
          </a:p>
          <a:p>
            <a:pPr algn="l"/>
            <a:r>
              <a:rPr lang="es-ES" sz="1600" b="0" i="0" dirty="0">
                <a:solidFill>
                  <a:srgbClr val="F2DDCC"/>
                </a:solidFill>
                <a:effectLst/>
                <a:latin typeface="Ginto"/>
              </a:rPr>
              <a:t>contar con un sistema eficiente y confiable para la gestión de inventarios de equipos de cómputo y accesorios. La actual falta de un </a:t>
            </a:r>
          </a:p>
          <a:p>
            <a:pPr algn="l"/>
            <a:r>
              <a:rPr lang="es-ES" sz="1600" b="0" i="0" dirty="0">
                <a:solidFill>
                  <a:srgbClr val="F2DDCC"/>
                </a:solidFill>
                <a:effectLst/>
                <a:latin typeface="Ginto"/>
              </a:rPr>
              <a:t>sistema automatizado y optimizado ha derivado en problemas significativos como pérdidas de equipos, falta de disponibilidad en </a:t>
            </a:r>
          </a:p>
          <a:p>
            <a:pPr algn="l"/>
            <a:r>
              <a:rPr lang="es-ES" sz="1600" b="0" i="0" dirty="0">
                <a:solidFill>
                  <a:srgbClr val="F2DDCC"/>
                </a:solidFill>
                <a:effectLst/>
                <a:latin typeface="Ginto"/>
              </a:rPr>
              <a:t>momentos críticos y dificultades en el rastreo y mantenimiento de los activos.</a:t>
            </a:r>
          </a:p>
          <a:p>
            <a:pPr algn="l"/>
            <a:r>
              <a:rPr lang="es-ES" sz="1600" b="0" i="0" dirty="0">
                <a:solidFill>
                  <a:srgbClr val="F2DDCC"/>
                </a:solidFill>
                <a:effectLst/>
                <a:latin typeface="Ginto"/>
              </a:rPr>
              <a:t>La implementación de SIREE (Sistema de Inventarios y Renta de Equipos </a:t>
            </a:r>
            <a:r>
              <a:rPr lang="es-ES" sz="1600" dirty="0">
                <a:solidFill>
                  <a:srgbClr val="F2DDCC"/>
                </a:solidFill>
                <a:latin typeface="Ginto"/>
              </a:rPr>
              <a:t>Electrónicos</a:t>
            </a:r>
            <a:r>
              <a:rPr lang="es-ES" sz="1600" b="0" i="0" dirty="0">
                <a:solidFill>
                  <a:srgbClr val="F2DDCC"/>
                </a:solidFill>
                <a:effectLst/>
                <a:latin typeface="Ginto"/>
              </a:rPr>
              <a:t>) está plenamente justificada por varios factores determinantes:</a:t>
            </a:r>
          </a:p>
          <a:p>
            <a:pPr algn="l">
              <a:buFont typeface="+mj-lt"/>
              <a:buAutoNum type="arabicPeriod"/>
            </a:pPr>
            <a:r>
              <a:rPr lang="es-ES" sz="1600" b="1" i="0" dirty="0">
                <a:solidFill>
                  <a:srgbClr val="F2DDCC"/>
                </a:solidFill>
                <a:effectLst/>
                <a:latin typeface="Ginto"/>
              </a:rPr>
              <a:t>Eficiencia Operativa</a:t>
            </a:r>
            <a:r>
              <a:rPr lang="es-ES" sz="1600" b="0" i="0" dirty="0">
                <a:solidFill>
                  <a:srgbClr val="F2DDCC"/>
                </a:solidFill>
                <a:effectLst/>
                <a:latin typeface="Ginto"/>
              </a:rPr>
              <a:t>: SIREE permitirá a RENTADVISOR administrar su inventario de manera precisa y eficiente, reduciendo significativamente los tiempos de búsqueda y rastreo de equipos, y mejorando la disponibilidad de los mismos para los clientes.</a:t>
            </a:r>
          </a:p>
          <a:p>
            <a:pPr algn="l">
              <a:buFont typeface="+mj-lt"/>
              <a:buAutoNum type="arabicPeriod"/>
            </a:pPr>
            <a:r>
              <a:rPr lang="es-ES" sz="1600" b="1" i="0" dirty="0">
                <a:solidFill>
                  <a:srgbClr val="F2DDCC"/>
                </a:solidFill>
                <a:effectLst/>
                <a:latin typeface="Ginto"/>
              </a:rPr>
              <a:t>Reducción de Pérdidas</a:t>
            </a:r>
            <a:r>
              <a:rPr lang="es-ES" sz="1600" b="0" i="0" dirty="0">
                <a:solidFill>
                  <a:srgbClr val="F2DDCC"/>
                </a:solidFill>
                <a:effectLst/>
                <a:latin typeface="Ginto"/>
              </a:rPr>
              <a:t>: Con un sistema de control riguroso, SIREE ayudará a minimizar las pérdidas y extravíos de equipos, proporcionando un seguimiento detallado de cada activo desde su adquisición hasta su devolución y mantenimiento.</a:t>
            </a:r>
          </a:p>
          <a:p>
            <a:pPr algn="l">
              <a:buFont typeface="+mj-lt"/>
              <a:buAutoNum type="arabicPeriod"/>
            </a:pPr>
            <a:r>
              <a:rPr lang="es-ES" sz="1600" b="1" i="0" dirty="0">
                <a:solidFill>
                  <a:srgbClr val="F2DDCC"/>
                </a:solidFill>
                <a:effectLst/>
                <a:latin typeface="Ginto"/>
              </a:rPr>
              <a:t>Optimización de Recursos</a:t>
            </a:r>
            <a:r>
              <a:rPr lang="es-ES" sz="1600" b="0" i="0" dirty="0">
                <a:solidFill>
                  <a:srgbClr val="F2DDCC"/>
                </a:solidFill>
                <a:effectLst/>
                <a:latin typeface="Ginto"/>
              </a:rPr>
              <a:t>: Al contar con un inventario bien gestionado, RENTADVISOR podrá optimizar el uso de sus recursos, asegurando que los equipos estén disponibles cuando se necesiten, lo que se traduce en una mayor satisfacción del cliente y un mejor rendimiento económico.</a:t>
            </a:r>
          </a:p>
          <a:p>
            <a:pPr algn="l">
              <a:buFont typeface="+mj-lt"/>
              <a:buAutoNum type="arabicPeriod"/>
            </a:pPr>
            <a:r>
              <a:rPr lang="es-ES" sz="1600" b="1" i="0" dirty="0">
                <a:solidFill>
                  <a:srgbClr val="F2DDCC"/>
                </a:solidFill>
                <a:effectLst/>
                <a:latin typeface="Ginto"/>
              </a:rPr>
              <a:t>Datos Basados en la Realidad</a:t>
            </a:r>
            <a:r>
              <a:rPr lang="es-ES" sz="1600" b="0" i="0" dirty="0">
                <a:solidFill>
                  <a:srgbClr val="F2DDCC"/>
                </a:solidFill>
                <a:effectLst/>
                <a:latin typeface="Ginto"/>
              </a:rPr>
              <a:t>: El diseño de SIREE se basa en encuestas realizadas a los encargados de inventarios y del almacén de RENTADVISOR, lo que garantiza que el sistema responde a las necesidades reales y específicas de la empresa, proporcionando soluciones prácticas y efectivas a los problemas identificados.</a:t>
            </a:r>
          </a:p>
          <a:p>
            <a:pPr algn="l">
              <a:buFont typeface="+mj-lt"/>
              <a:buAutoNum type="arabicPeriod"/>
            </a:pPr>
            <a:r>
              <a:rPr lang="es-ES" sz="1600" b="1" i="0" dirty="0">
                <a:solidFill>
                  <a:srgbClr val="F2DDCC"/>
                </a:solidFill>
                <a:effectLst/>
                <a:latin typeface="Ginto"/>
              </a:rPr>
              <a:t>Crecimiento y Escalabilidad</a:t>
            </a:r>
            <a:r>
              <a:rPr lang="es-ES" sz="1600" b="0" i="0" dirty="0">
                <a:solidFill>
                  <a:srgbClr val="F2DDCC"/>
                </a:solidFill>
                <a:effectLst/>
                <a:latin typeface="Ginto"/>
              </a:rPr>
              <a:t>: SIREE está diseñado para crecer junto con RENTADVISOR, ofreciendo la flexibilidad necesaria para adaptarse a futuras expansiones y a la incorporación de nuevas líneas de productos y servicios.</a:t>
            </a:r>
          </a:p>
        </p:txBody>
      </p:sp>
      <p:pic>
        <p:nvPicPr>
          <p:cNvPr id="7" name="Imagen 3" descr="Diagrama&#10;&#10;Descripción generada automáticamente con confianza media"/>
          <p:cNvPicPr>
            <a:picLocks noChangeAspect="1"/>
          </p:cNvPicPr>
          <p:nvPr/>
        </p:nvPicPr>
        <p:blipFill>
          <a:blip r:embed="rId2"/>
          <a:stretch>
            <a:fillRect/>
          </a:stretch>
        </p:blipFill>
        <p:spPr>
          <a:xfrm>
            <a:off x="9723755" y="293370"/>
            <a:ext cx="855980" cy="840740"/>
          </a:xfrm>
          <a:prstGeom prst="rect">
            <a:avLst/>
          </a:prstGeom>
          <a:ln w="127000" cap="sq">
            <a:solidFill>
              <a:srgbClr val="000000"/>
            </a:solidFill>
            <a:miter lim="800000"/>
            <a:headEnd/>
            <a:tailEnd/>
          </a:ln>
          <a:effectLst>
            <a:outerShdw blurRad="57150" dist="50800" dir="2700000" algn="tl" rotWithShape="0">
              <a:srgbClr val="000000">
                <a:alpha val="4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txBox="1"/>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Alcance</a:t>
            </a:r>
          </a:p>
        </p:txBody>
      </p:sp>
      <p:sp>
        <p:nvSpPr>
          <p:cNvPr id="6" name="CuadroTexto 5"/>
          <p:cNvSpPr txBox="1"/>
          <p:nvPr/>
        </p:nvSpPr>
        <p:spPr>
          <a:xfrm>
            <a:off x="372353" y="1667521"/>
            <a:ext cx="11447293" cy="2246769"/>
          </a:xfrm>
          <a:prstGeom prst="rect">
            <a:avLst/>
          </a:prstGeom>
          <a:noFill/>
        </p:spPr>
        <p:txBody>
          <a:bodyPr wrap="square" rtlCol="0">
            <a:spAutoFit/>
          </a:bodyPr>
          <a:lstStyle/>
          <a:p>
            <a:r>
              <a:rPr lang="es-ES" sz="2000" b="0" i="0" dirty="0">
                <a:solidFill>
                  <a:srgbClr val="F2DDCC"/>
                </a:solidFill>
                <a:effectLst/>
                <a:latin typeface="Ginto"/>
              </a:rPr>
              <a:t>El proyecto SIREE se enfocará en el desarrollo e implementación de un sistema de </a:t>
            </a:r>
          </a:p>
          <a:p>
            <a:r>
              <a:rPr lang="es-ES" sz="2000" b="0" i="0" dirty="0">
                <a:solidFill>
                  <a:srgbClr val="F2DDCC"/>
                </a:solidFill>
                <a:effectLst/>
                <a:latin typeface="Ginto"/>
              </a:rPr>
              <a:t>gestión de inventarios para RENTADVISOR, incluyendo módulos para el registro de equipos, seguimiento de </a:t>
            </a:r>
          </a:p>
          <a:p>
            <a:r>
              <a:rPr lang="es-ES" sz="2000" b="0" i="0" dirty="0">
                <a:solidFill>
                  <a:srgbClr val="F2DDCC"/>
                </a:solidFill>
                <a:effectLst/>
                <a:latin typeface="Ginto"/>
              </a:rPr>
              <a:t>rentas y devoluciones, gestión de mantenimiento, y generación de informes y estadísticas. Se recogerán </a:t>
            </a:r>
          </a:p>
          <a:p>
            <a:r>
              <a:rPr lang="es-ES" sz="2000" b="0" i="0" dirty="0">
                <a:solidFill>
                  <a:srgbClr val="F2DDCC"/>
                </a:solidFill>
                <a:effectLst/>
                <a:latin typeface="Ginto"/>
              </a:rPr>
              <a:t>datos mediante encuestas a encargados de inventarios y del almacén para identificar necesidades específica. Además, se proporcionará una interfaz de usuario intuitiva y capacitación para el personal, así como soporte técnico continuo. Las limitaciones del proyecto incluyen la no integración con otros sistemas externos y los </a:t>
            </a:r>
          </a:p>
          <a:p>
            <a:r>
              <a:rPr lang="es-ES" sz="2000" b="0" i="0" dirty="0">
                <a:solidFill>
                  <a:srgbClr val="F2DDCC"/>
                </a:solidFill>
                <a:effectLst/>
                <a:latin typeface="Ginto"/>
              </a:rPr>
              <a:t>costos asociados a la infraestructura tecnológica.</a:t>
            </a:r>
            <a:endParaRPr lang="es-CO" sz="2000" dirty="0">
              <a:latin typeface="Work Sans Light" pitchFamily="2" charset="77"/>
            </a:endParaRPr>
          </a:p>
        </p:txBody>
      </p:sp>
      <p:pic>
        <p:nvPicPr>
          <p:cNvPr id="7" name="Imagen 3" descr="Diagrama&#10;&#10;Descripción generada automáticamente con confianza media"/>
          <p:cNvPicPr>
            <a:picLocks noChangeAspect="1"/>
          </p:cNvPicPr>
          <p:nvPr/>
        </p:nvPicPr>
        <p:blipFill>
          <a:blip r:embed="rId2"/>
          <a:stretch>
            <a:fillRect/>
          </a:stretch>
        </p:blipFill>
        <p:spPr>
          <a:xfrm>
            <a:off x="9442450" y="242570"/>
            <a:ext cx="1127760" cy="1107440"/>
          </a:xfrm>
          <a:prstGeom prst="rect">
            <a:avLst/>
          </a:prstGeom>
          <a:ln w="127000" cap="sq">
            <a:solidFill>
              <a:srgbClr val="000000"/>
            </a:solidFill>
            <a:miter lim="800000"/>
            <a:headEnd/>
            <a:tailEnd/>
          </a:ln>
          <a:effectLst>
            <a:outerShdw blurRad="57150" dist="50800" dir="2700000" algn="tl" rotWithShape="0">
              <a:srgbClr val="000000">
                <a:alpha val="4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txBox="1"/>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Delimitación</a:t>
            </a:r>
          </a:p>
        </p:txBody>
      </p:sp>
      <p:sp>
        <p:nvSpPr>
          <p:cNvPr id="6" name="CuadroTexto 5"/>
          <p:cNvSpPr txBox="1"/>
          <p:nvPr/>
        </p:nvSpPr>
        <p:spPr>
          <a:xfrm>
            <a:off x="372353" y="1667521"/>
            <a:ext cx="11709400" cy="3416320"/>
          </a:xfrm>
          <a:prstGeom prst="rect">
            <a:avLst/>
          </a:prstGeom>
          <a:noFill/>
        </p:spPr>
        <p:txBody>
          <a:bodyPr wrap="square" rtlCol="0">
            <a:spAutoFit/>
          </a:bodyPr>
          <a:lstStyle/>
          <a:p>
            <a:r>
              <a:rPr lang="es-ES" sz="2400" b="0" i="0" dirty="0">
                <a:solidFill>
                  <a:srgbClr val="F2DDCC"/>
                </a:solidFill>
                <a:effectLst/>
                <a:latin typeface="Ginto"/>
              </a:rPr>
              <a:t>Las delimitaciones del proyecto SIREE incluyen la no integración con otros sistemas externas de gestión que RENTADVISOR pueda estar utilizando actualmente. El proyecto se enfocará </a:t>
            </a:r>
          </a:p>
          <a:p>
            <a:r>
              <a:rPr lang="es-ES" sz="2400" b="0" i="0" dirty="0">
                <a:solidFill>
                  <a:srgbClr val="F2DDCC"/>
                </a:solidFill>
                <a:effectLst/>
                <a:latin typeface="Ginto"/>
              </a:rPr>
              <a:t>exclusivamente en la implementación del sistema SIREE dentro de la infraestructura </a:t>
            </a:r>
          </a:p>
          <a:p>
            <a:r>
              <a:rPr lang="es-ES" sz="2400" b="0" i="0" dirty="0">
                <a:solidFill>
                  <a:srgbClr val="F2DDCC"/>
                </a:solidFill>
                <a:effectLst/>
                <a:latin typeface="Ginto"/>
              </a:rPr>
              <a:t>tecnológica existente de RENTADVISOR. Los costos asociados a la infraestructura tecnológica, como servidores y bases de datos, serán asumidos por RENTADVISOR. Además, el alcance del proyecto no contempla personalizaciones específicas para otras industrias o tipos de </a:t>
            </a:r>
          </a:p>
          <a:p>
            <a:r>
              <a:rPr lang="es-ES" sz="2400" b="0" i="0" dirty="0">
                <a:solidFill>
                  <a:srgbClr val="F2DDCC"/>
                </a:solidFill>
                <a:effectLst/>
                <a:latin typeface="Ginto"/>
              </a:rPr>
              <a:t>negocios fuera del ámbito de la renta de equipos de cómputo y accesorios. Finalmente, la </a:t>
            </a:r>
          </a:p>
          <a:p>
            <a:r>
              <a:rPr lang="es-ES" sz="2400" b="0" i="0" dirty="0">
                <a:solidFill>
                  <a:srgbClr val="F2DDCC"/>
                </a:solidFill>
                <a:effectLst/>
                <a:latin typeface="Ginto"/>
              </a:rPr>
              <a:t>implementación y soporte se limitarán a las funcionalidades descritas en el alcance, sin </a:t>
            </a:r>
          </a:p>
          <a:p>
            <a:r>
              <a:rPr lang="es-ES" sz="2400" b="0" i="0" dirty="0">
                <a:solidFill>
                  <a:srgbClr val="F2DDCC"/>
                </a:solidFill>
                <a:effectLst/>
                <a:latin typeface="Ginto"/>
              </a:rPr>
              <a:t>incluir desarrollos adicionales o modificaciones significativas </a:t>
            </a:r>
            <a:r>
              <a:rPr lang="es-ES" sz="2400" b="0" i="0" dirty="0" err="1">
                <a:solidFill>
                  <a:srgbClr val="F2DDCC"/>
                </a:solidFill>
                <a:effectLst/>
                <a:latin typeface="Ginto"/>
              </a:rPr>
              <a:t>post-implementación</a:t>
            </a:r>
            <a:r>
              <a:rPr lang="es-ES" sz="2400" b="0" i="0" dirty="0">
                <a:solidFill>
                  <a:srgbClr val="F2DDCC"/>
                </a:solidFill>
                <a:effectLst/>
                <a:latin typeface="Ginto"/>
              </a:rPr>
              <a:t>.</a:t>
            </a:r>
            <a:endParaRPr lang="es-CO" sz="2400" dirty="0">
              <a:latin typeface="Work Sans Light" pitchFamily="2" charset="77"/>
            </a:endParaRPr>
          </a:p>
        </p:txBody>
      </p:sp>
      <p:pic>
        <p:nvPicPr>
          <p:cNvPr id="7" name="Imagen 3" descr="Diagrama&#10;&#10;Descripción generada automáticamente con confianza media"/>
          <p:cNvPicPr>
            <a:picLocks noChangeAspect="1"/>
          </p:cNvPicPr>
          <p:nvPr/>
        </p:nvPicPr>
        <p:blipFill>
          <a:blip r:embed="rId2"/>
          <a:stretch>
            <a:fillRect/>
          </a:stretch>
        </p:blipFill>
        <p:spPr>
          <a:xfrm>
            <a:off x="9792335" y="261620"/>
            <a:ext cx="888365" cy="872490"/>
          </a:xfrm>
          <a:prstGeom prst="rect">
            <a:avLst/>
          </a:prstGeom>
          <a:ln w="127000" cap="sq">
            <a:solidFill>
              <a:srgbClr val="000000"/>
            </a:solidFill>
            <a:miter lim="800000"/>
            <a:headEnd/>
            <a:tailEnd/>
          </a:ln>
          <a:effectLst>
            <a:outerShdw blurRad="57150" dist="50800" dir="2700000" algn="tl" rotWithShape="0">
              <a:srgbClr val="000000">
                <a:alpha val="40000"/>
              </a:srgbClr>
            </a:outerShdw>
          </a:effectLst>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themeOverride>
</file>

<file path=ppt/theme/themeOverride2.xml><?xml version="1.0" encoding="utf-8"?>
<a:themeOverride xmlns:a="http://schemas.openxmlformats.org/drawingml/2006/main">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themeOverride>
</file>

<file path=ppt/theme/themeOverride3.xml><?xml version="1.0" encoding="utf-8"?>
<a:themeOverride xmlns:a="http://schemas.openxmlformats.org/drawingml/2006/main">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themeOverride>
</file>

<file path=docProps/app.xml><?xml version="1.0" encoding="utf-8"?>
<Properties xmlns="http://schemas.openxmlformats.org/officeDocument/2006/extended-properties" xmlns:vt="http://schemas.openxmlformats.org/officeDocument/2006/docPropsVTypes">
  <Template/>
  <TotalTime>20</TotalTime>
  <Words>1182</Words>
  <Application>Microsoft Office PowerPoint</Application>
  <PresentationFormat>Panorámica</PresentationFormat>
  <Paragraphs>106</Paragraphs>
  <Slides>11</Slides>
  <Notes>2</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11</vt:i4>
      </vt:variant>
    </vt:vector>
  </HeadingPairs>
  <TitlesOfParts>
    <vt:vector size="21" baseType="lpstr">
      <vt:lpstr>Arial</vt:lpstr>
      <vt:lpstr>Bookman Old Style</vt:lpstr>
      <vt:lpstr>Calibri</vt:lpstr>
      <vt:lpstr>Ginto</vt:lpstr>
      <vt:lpstr>Rockwell</vt:lpstr>
      <vt:lpstr>Symbol</vt:lpstr>
      <vt:lpstr>Work Sans</vt:lpstr>
      <vt:lpstr>Work Sans Light</vt:lpstr>
      <vt:lpstr>Work Sans Medium</vt:lpstr>
      <vt:lpstr>Damask</vt:lpstr>
      <vt:lpstr>Presentación de PowerPoint</vt:lpstr>
      <vt:lpstr>Presentación de PowerPoint</vt:lpstr>
      <vt:lpstr>Presentación de PowerPoint</vt:lpstr>
      <vt:lpstr>Presentación de PowerPoint</vt:lpstr>
      <vt:lpstr>Problema</vt:lpstr>
      <vt:lpstr>Presentación de PowerPoint</vt:lpstr>
      <vt:lpstr>Presentación de PowerPoint</vt:lpstr>
      <vt:lpstr>Presentación de PowerPoint</vt:lpstr>
      <vt:lpstr>Presentación de PowerPoint</vt:lpstr>
      <vt:lpstr>Entregables Proyecto Formativo por Trimestre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Wilmer Camargo</cp:lastModifiedBy>
  <cp:revision>79</cp:revision>
  <dcterms:created xsi:type="dcterms:W3CDTF">2020-10-01T23:51:00Z</dcterms:created>
  <dcterms:modified xsi:type="dcterms:W3CDTF">2024-10-26T17:02:04Z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y fmtid="{D5CDD505-2E9C-101B-9397-08002B2CF9AE}" pid="9" name="ICV">
    <vt:lpwstr>0F1ECF275906494599726A3219184744_13</vt:lpwstr>
  </property>
  <property fmtid="{D5CDD505-2E9C-101B-9397-08002B2CF9AE}" pid="10" name="KSOProductBuildVer">
    <vt:lpwstr>1033-12.2.0.13472</vt:lpwstr>
  </property>
</Properties>
</file>

<file path=docProps/thumbnail.jpeg>
</file>